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5.xml" ContentType="application/vnd.openxmlformats-officedocument.drawingml.diagramLayou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56" r:id="rId2"/>
    <p:sldId id="302" r:id="rId3"/>
    <p:sldId id="303" r:id="rId4"/>
    <p:sldId id="337" r:id="rId5"/>
    <p:sldId id="332" r:id="rId6"/>
    <p:sldId id="348" r:id="rId7"/>
    <p:sldId id="306" r:id="rId8"/>
    <p:sldId id="358" r:id="rId9"/>
    <p:sldId id="349" r:id="rId10"/>
    <p:sldId id="351" r:id="rId11"/>
    <p:sldId id="327" r:id="rId12"/>
    <p:sldId id="353" r:id="rId13"/>
    <p:sldId id="345" r:id="rId14"/>
    <p:sldId id="328" r:id="rId15"/>
    <p:sldId id="330" r:id="rId16"/>
    <p:sldId id="354" r:id="rId17"/>
    <p:sldId id="355" r:id="rId18"/>
    <p:sldId id="324" r:id="rId19"/>
    <p:sldId id="335" r:id="rId20"/>
  </p:sldIdLst>
  <p:sldSz cx="9144000" cy="6858000" type="screen4x3"/>
  <p:notesSz cx="666273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ierrakx" initials="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Μεσαίο στυλ 2 - Έμφαση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64" autoAdjust="0"/>
    <p:restoredTop sz="71679" autoAdjust="0"/>
  </p:normalViewPr>
  <p:slideViewPr>
    <p:cSldViewPr>
      <p:cViewPr varScale="1">
        <p:scale>
          <a:sx n="60" d="100"/>
          <a:sy n="60" d="100"/>
        </p:scale>
        <p:origin x="-1651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8EC6FD-D4C1-4354-82A8-E2ABE7ECA492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98808826-7ECD-4834-AA19-A92B2B0DDDCB}">
      <dgm:prSet custT="1"/>
      <dgm:spPr/>
      <dgm:t>
        <a:bodyPr/>
        <a:lstStyle/>
        <a:p>
          <a:pPr rtl="0"/>
          <a:r>
            <a:rPr lang="en-US" sz="2400" b="1" dirty="0" smtClean="0"/>
            <a:t>Introduction</a:t>
          </a:r>
          <a:endParaRPr lang="el-GR" sz="2400" b="1" dirty="0"/>
        </a:p>
      </dgm:t>
    </dgm:pt>
    <dgm:pt modelId="{97DB5138-E689-48AF-87D7-416EB416795A}" type="parTrans" cxnId="{9155BE3A-D4CB-4ABE-A78E-C44EF8F2932C}">
      <dgm:prSet/>
      <dgm:spPr/>
      <dgm:t>
        <a:bodyPr/>
        <a:lstStyle/>
        <a:p>
          <a:endParaRPr lang="el-GR"/>
        </a:p>
      </dgm:t>
    </dgm:pt>
    <dgm:pt modelId="{C6FF9171-CC4E-4990-A883-DA81B9BEFD43}" type="sibTrans" cxnId="{9155BE3A-D4CB-4ABE-A78E-C44EF8F2932C}">
      <dgm:prSet/>
      <dgm:spPr/>
      <dgm:t>
        <a:bodyPr/>
        <a:lstStyle/>
        <a:p>
          <a:endParaRPr lang="el-GR"/>
        </a:p>
      </dgm:t>
    </dgm:pt>
    <dgm:pt modelId="{02EA1210-35A1-4A05-9084-F1FE3E3BBA4B}">
      <dgm:prSet custT="1"/>
      <dgm:spPr/>
      <dgm:t>
        <a:bodyPr/>
        <a:lstStyle/>
        <a:p>
          <a:pPr rtl="0"/>
          <a:r>
            <a:rPr lang="en-GB" sz="2400" b="1" noProof="0" dirty="0" smtClean="0"/>
            <a:t>Automatic Identification System (AIS)</a:t>
          </a:r>
        </a:p>
      </dgm:t>
    </dgm:pt>
    <dgm:pt modelId="{A8DEFA47-1FF6-447B-956D-3D5A115299E3}" type="parTrans" cxnId="{5416003F-CB2F-41CE-A1B2-01DA9A994411}">
      <dgm:prSet/>
      <dgm:spPr/>
      <dgm:t>
        <a:bodyPr/>
        <a:lstStyle/>
        <a:p>
          <a:endParaRPr lang="el-GR"/>
        </a:p>
      </dgm:t>
    </dgm:pt>
    <dgm:pt modelId="{A1458C39-6F27-4EA4-9E60-BB9694928C7C}" type="sibTrans" cxnId="{5416003F-CB2F-41CE-A1B2-01DA9A994411}">
      <dgm:prSet/>
      <dgm:spPr/>
      <dgm:t>
        <a:bodyPr/>
        <a:lstStyle/>
        <a:p>
          <a:endParaRPr lang="el-GR"/>
        </a:p>
      </dgm:t>
    </dgm:pt>
    <dgm:pt modelId="{C3DBE8B9-497A-4449-A777-4E5109C678E5}">
      <dgm:prSet custT="1"/>
      <dgm:spPr/>
      <dgm:t>
        <a:bodyPr/>
        <a:lstStyle/>
        <a:p>
          <a:pPr rtl="0"/>
          <a:r>
            <a:rPr lang="en-US" sz="2400" b="1" noProof="0" dirty="0" smtClean="0"/>
            <a:t>Define ship’s journey </a:t>
          </a:r>
          <a:r>
            <a:rPr lang="en-US" sz="2400" dirty="0" smtClean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rPr>
            <a:t> </a:t>
          </a:r>
          <a:endParaRPr lang="en-GB" sz="2400" b="1" noProof="0" dirty="0" smtClean="0"/>
        </a:p>
      </dgm:t>
    </dgm:pt>
    <dgm:pt modelId="{6A1B4668-8133-4C6F-877F-1D750520672F}" type="parTrans" cxnId="{FB4210B5-685E-40C7-A43D-C4585B7EDA7A}">
      <dgm:prSet/>
      <dgm:spPr/>
      <dgm:t>
        <a:bodyPr/>
        <a:lstStyle/>
        <a:p>
          <a:endParaRPr lang="el-GR"/>
        </a:p>
      </dgm:t>
    </dgm:pt>
    <dgm:pt modelId="{3A8EB8DD-5028-4E40-A23A-9CC8C20144AA}" type="sibTrans" cxnId="{FB4210B5-685E-40C7-A43D-C4585B7EDA7A}">
      <dgm:prSet/>
      <dgm:spPr/>
      <dgm:t>
        <a:bodyPr/>
        <a:lstStyle/>
        <a:p>
          <a:endParaRPr lang="el-GR"/>
        </a:p>
      </dgm:t>
    </dgm:pt>
    <dgm:pt modelId="{B3660490-6310-4B15-A33B-7E492FDEBB8B}">
      <dgm:prSet custT="1"/>
      <dgm:spPr/>
      <dgm:t>
        <a:bodyPr/>
        <a:lstStyle/>
        <a:p>
          <a:pPr rtl="0"/>
          <a:r>
            <a:rPr lang="en-US" sz="2400" b="1" dirty="0" smtClean="0"/>
            <a:t>Visualization</a:t>
          </a:r>
          <a:endParaRPr lang="en-GB" sz="2400" b="1" noProof="0" dirty="0" smtClean="0"/>
        </a:p>
      </dgm:t>
    </dgm:pt>
    <dgm:pt modelId="{C88DB69C-5E1C-4A6A-8AD1-8CA8C857C6ED}" type="parTrans" cxnId="{36F41311-F869-4189-BF20-22422CFD4716}">
      <dgm:prSet/>
      <dgm:spPr/>
      <dgm:t>
        <a:bodyPr/>
        <a:lstStyle/>
        <a:p>
          <a:endParaRPr lang="el-GR"/>
        </a:p>
      </dgm:t>
    </dgm:pt>
    <dgm:pt modelId="{8C7BBD07-07F4-45DB-ABFB-C63F4536AB05}" type="sibTrans" cxnId="{36F41311-F869-4189-BF20-22422CFD4716}">
      <dgm:prSet/>
      <dgm:spPr/>
      <dgm:t>
        <a:bodyPr/>
        <a:lstStyle/>
        <a:p>
          <a:endParaRPr lang="el-GR"/>
        </a:p>
      </dgm:t>
    </dgm:pt>
    <dgm:pt modelId="{34CC9EAC-F27A-4574-9907-1729E154441A}">
      <dgm:prSet custT="1"/>
      <dgm:spPr/>
      <dgm:t>
        <a:bodyPr/>
        <a:lstStyle/>
        <a:p>
          <a:pPr rtl="0"/>
          <a:r>
            <a:rPr lang="nl-NL" sz="2400" b="1" noProof="0" dirty="0" smtClean="0"/>
            <a:t>Next Steps </a:t>
          </a:r>
        </a:p>
      </dgm:t>
    </dgm:pt>
    <dgm:pt modelId="{3F171197-7B7C-437D-96B2-F43CC4C5CB9E}" type="parTrans" cxnId="{EA2FED7C-751E-4F72-95D0-51D4CFE211C5}">
      <dgm:prSet/>
      <dgm:spPr/>
      <dgm:t>
        <a:bodyPr/>
        <a:lstStyle/>
        <a:p>
          <a:endParaRPr lang="el-GR"/>
        </a:p>
      </dgm:t>
    </dgm:pt>
    <dgm:pt modelId="{15274652-C377-469C-BB89-6A985F1DB7E8}" type="sibTrans" cxnId="{EA2FED7C-751E-4F72-95D0-51D4CFE211C5}">
      <dgm:prSet/>
      <dgm:spPr/>
      <dgm:t>
        <a:bodyPr/>
        <a:lstStyle/>
        <a:p>
          <a:endParaRPr lang="el-GR"/>
        </a:p>
      </dgm:t>
    </dgm:pt>
    <dgm:pt modelId="{27D76403-45B6-490A-A412-F82DC2D0E5FC}">
      <dgm:prSet custT="1"/>
      <dgm:spPr/>
      <dgm:t>
        <a:bodyPr/>
        <a:lstStyle/>
        <a:p>
          <a:pPr rtl="0"/>
          <a:r>
            <a:rPr lang="en-GB" sz="2400" b="1" noProof="0" dirty="0" smtClean="0"/>
            <a:t>AIS meets </a:t>
          </a:r>
          <a:r>
            <a:rPr lang="en-GB" sz="2400" b="1" noProof="0" dirty="0" err="1" smtClean="0"/>
            <a:t>IoT</a:t>
          </a:r>
          <a:endParaRPr lang="en-GB" sz="2400" b="1" noProof="0" dirty="0" smtClean="0"/>
        </a:p>
      </dgm:t>
    </dgm:pt>
    <dgm:pt modelId="{8D195122-B209-4A6C-B362-D72B2E705398}" type="parTrans" cxnId="{23CA0361-F7C2-466B-ADBA-E35E44974B2B}">
      <dgm:prSet/>
      <dgm:spPr/>
      <dgm:t>
        <a:bodyPr/>
        <a:lstStyle/>
        <a:p>
          <a:endParaRPr lang="el-GR"/>
        </a:p>
      </dgm:t>
    </dgm:pt>
    <dgm:pt modelId="{F1A1EF6C-A3E2-4961-AEF0-4FA00FD50732}" type="sibTrans" cxnId="{23CA0361-F7C2-466B-ADBA-E35E44974B2B}">
      <dgm:prSet/>
      <dgm:spPr/>
      <dgm:t>
        <a:bodyPr/>
        <a:lstStyle/>
        <a:p>
          <a:endParaRPr lang="el-GR"/>
        </a:p>
      </dgm:t>
    </dgm:pt>
    <dgm:pt modelId="{193498EB-779A-4884-9A16-476CC06D565F}" type="pres">
      <dgm:prSet presAssocID="{D98EC6FD-D4C1-4354-82A8-E2ABE7ECA49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43D26254-5329-4009-A3E1-0D2DB78E1E71}" type="pres">
      <dgm:prSet presAssocID="{98808826-7ECD-4834-AA19-A92B2B0DDDCB}" presName="parentLin" presStyleCnt="0"/>
      <dgm:spPr/>
      <dgm:t>
        <a:bodyPr/>
        <a:lstStyle/>
        <a:p>
          <a:endParaRPr lang="el-GR"/>
        </a:p>
      </dgm:t>
    </dgm:pt>
    <dgm:pt modelId="{3603A368-F6B5-4A02-AAA2-0BFB337A91B0}" type="pres">
      <dgm:prSet presAssocID="{98808826-7ECD-4834-AA19-A92B2B0DDDCB}" presName="parentLeftMargin" presStyleLbl="node1" presStyleIdx="0" presStyleCnt="6"/>
      <dgm:spPr/>
      <dgm:t>
        <a:bodyPr/>
        <a:lstStyle/>
        <a:p>
          <a:endParaRPr lang="el-GR"/>
        </a:p>
      </dgm:t>
    </dgm:pt>
    <dgm:pt modelId="{693D32F2-E14C-4A98-8423-78433D3255E3}" type="pres">
      <dgm:prSet presAssocID="{98808826-7ECD-4834-AA19-A92B2B0DDDCB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6CD68B6-4B88-4E8B-840C-9E3B8E40AB5B}" type="pres">
      <dgm:prSet presAssocID="{98808826-7ECD-4834-AA19-A92B2B0DDDCB}" presName="negativeSpace" presStyleCnt="0"/>
      <dgm:spPr/>
      <dgm:t>
        <a:bodyPr/>
        <a:lstStyle/>
        <a:p>
          <a:endParaRPr lang="el-GR"/>
        </a:p>
      </dgm:t>
    </dgm:pt>
    <dgm:pt modelId="{F0B5E266-EFEE-4D03-A45A-93DFE1F5CF37}" type="pres">
      <dgm:prSet presAssocID="{98808826-7ECD-4834-AA19-A92B2B0DDDCB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38B4A24-F0F0-426F-8841-FABF45B46D5B}" type="pres">
      <dgm:prSet presAssocID="{C6FF9171-CC4E-4990-A883-DA81B9BEFD43}" presName="spaceBetweenRectangles" presStyleCnt="0"/>
      <dgm:spPr/>
      <dgm:t>
        <a:bodyPr/>
        <a:lstStyle/>
        <a:p>
          <a:endParaRPr lang="el-GR"/>
        </a:p>
      </dgm:t>
    </dgm:pt>
    <dgm:pt modelId="{95BE8D95-8A88-4B47-9B54-52EFA378420C}" type="pres">
      <dgm:prSet presAssocID="{02EA1210-35A1-4A05-9084-F1FE3E3BBA4B}" presName="parentLin" presStyleCnt="0"/>
      <dgm:spPr/>
      <dgm:t>
        <a:bodyPr/>
        <a:lstStyle/>
        <a:p>
          <a:endParaRPr lang="el-GR"/>
        </a:p>
      </dgm:t>
    </dgm:pt>
    <dgm:pt modelId="{F3B24B43-AF0C-4CC9-B21B-ADC104BF37FF}" type="pres">
      <dgm:prSet presAssocID="{02EA1210-35A1-4A05-9084-F1FE3E3BBA4B}" presName="parentLeftMargin" presStyleLbl="node1" presStyleIdx="0" presStyleCnt="6"/>
      <dgm:spPr/>
      <dgm:t>
        <a:bodyPr/>
        <a:lstStyle/>
        <a:p>
          <a:endParaRPr lang="el-GR"/>
        </a:p>
      </dgm:t>
    </dgm:pt>
    <dgm:pt modelId="{3DF0114E-DDBA-4C1E-8911-0EA1B0302E4B}" type="pres">
      <dgm:prSet presAssocID="{02EA1210-35A1-4A05-9084-F1FE3E3BBA4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B1244B5-43D6-4636-914C-766E1CF4431F}" type="pres">
      <dgm:prSet presAssocID="{02EA1210-35A1-4A05-9084-F1FE3E3BBA4B}" presName="negativeSpace" presStyleCnt="0"/>
      <dgm:spPr/>
      <dgm:t>
        <a:bodyPr/>
        <a:lstStyle/>
        <a:p>
          <a:endParaRPr lang="el-GR"/>
        </a:p>
      </dgm:t>
    </dgm:pt>
    <dgm:pt modelId="{E9F908F7-2C82-4C0A-843C-7EF1D05D04FE}" type="pres">
      <dgm:prSet presAssocID="{02EA1210-35A1-4A05-9084-F1FE3E3BBA4B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1E38848-0F76-48E4-82A3-F2B61F68372B}" type="pres">
      <dgm:prSet presAssocID="{A1458C39-6F27-4EA4-9E60-BB9694928C7C}" presName="spaceBetweenRectangles" presStyleCnt="0"/>
      <dgm:spPr/>
      <dgm:t>
        <a:bodyPr/>
        <a:lstStyle/>
        <a:p>
          <a:endParaRPr lang="el-GR"/>
        </a:p>
      </dgm:t>
    </dgm:pt>
    <dgm:pt modelId="{E0805386-05FB-4DBE-AA15-F790CC7A7722}" type="pres">
      <dgm:prSet presAssocID="{C3DBE8B9-497A-4449-A777-4E5109C678E5}" presName="parentLin" presStyleCnt="0"/>
      <dgm:spPr/>
      <dgm:t>
        <a:bodyPr/>
        <a:lstStyle/>
        <a:p>
          <a:endParaRPr lang="el-GR"/>
        </a:p>
      </dgm:t>
    </dgm:pt>
    <dgm:pt modelId="{BEFBBF96-1E9E-4081-9DF7-79A819CAD4B8}" type="pres">
      <dgm:prSet presAssocID="{C3DBE8B9-497A-4449-A777-4E5109C678E5}" presName="parentLeftMargin" presStyleLbl="node1" presStyleIdx="1" presStyleCnt="6"/>
      <dgm:spPr/>
      <dgm:t>
        <a:bodyPr/>
        <a:lstStyle/>
        <a:p>
          <a:endParaRPr lang="el-GR"/>
        </a:p>
      </dgm:t>
    </dgm:pt>
    <dgm:pt modelId="{482E6171-2C0B-48F6-B27A-A376600AFAFF}" type="pres">
      <dgm:prSet presAssocID="{C3DBE8B9-497A-4449-A777-4E5109C678E5}" presName="parentText" presStyleLbl="node1" presStyleIdx="2" presStyleCnt="6" custScaleX="100416" custScaleY="14977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3318884-81E6-4CA4-BBCD-F989715B9844}" type="pres">
      <dgm:prSet presAssocID="{C3DBE8B9-497A-4449-A777-4E5109C678E5}" presName="negativeSpace" presStyleCnt="0"/>
      <dgm:spPr/>
      <dgm:t>
        <a:bodyPr/>
        <a:lstStyle/>
        <a:p>
          <a:endParaRPr lang="el-GR"/>
        </a:p>
      </dgm:t>
    </dgm:pt>
    <dgm:pt modelId="{39708ED2-F3D6-4767-B38B-B436064A3517}" type="pres">
      <dgm:prSet presAssocID="{C3DBE8B9-497A-4449-A777-4E5109C678E5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0169BF8-3091-4DD5-B02B-CA67A0CC0A9E}" type="pres">
      <dgm:prSet presAssocID="{3A8EB8DD-5028-4E40-A23A-9CC8C20144AA}" presName="spaceBetweenRectangles" presStyleCnt="0"/>
      <dgm:spPr/>
      <dgm:t>
        <a:bodyPr/>
        <a:lstStyle/>
        <a:p>
          <a:endParaRPr lang="el-GR"/>
        </a:p>
      </dgm:t>
    </dgm:pt>
    <dgm:pt modelId="{64FF0B21-E3E5-42DA-87F2-EE23459239E9}" type="pres">
      <dgm:prSet presAssocID="{B3660490-6310-4B15-A33B-7E492FDEBB8B}" presName="parentLin" presStyleCnt="0"/>
      <dgm:spPr/>
      <dgm:t>
        <a:bodyPr/>
        <a:lstStyle/>
        <a:p>
          <a:endParaRPr lang="el-GR"/>
        </a:p>
      </dgm:t>
    </dgm:pt>
    <dgm:pt modelId="{6E7DC2E4-6EE0-4C28-B838-967E4E0A2C09}" type="pres">
      <dgm:prSet presAssocID="{B3660490-6310-4B15-A33B-7E492FDEBB8B}" presName="parentLeftMargin" presStyleLbl="node1" presStyleIdx="2" presStyleCnt="6"/>
      <dgm:spPr/>
      <dgm:t>
        <a:bodyPr/>
        <a:lstStyle/>
        <a:p>
          <a:endParaRPr lang="el-GR"/>
        </a:p>
      </dgm:t>
    </dgm:pt>
    <dgm:pt modelId="{EF18C6FC-0D7D-456D-8DC1-32FDA54FEB40}" type="pres">
      <dgm:prSet presAssocID="{B3660490-6310-4B15-A33B-7E492FDEBB8B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5729277-ED76-4863-9500-5E37CF852876}" type="pres">
      <dgm:prSet presAssocID="{B3660490-6310-4B15-A33B-7E492FDEBB8B}" presName="negativeSpace" presStyleCnt="0"/>
      <dgm:spPr/>
      <dgm:t>
        <a:bodyPr/>
        <a:lstStyle/>
        <a:p>
          <a:endParaRPr lang="el-GR"/>
        </a:p>
      </dgm:t>
    </dgm:pt>
    <dgm:pt modelId="{3229EE33-6546-4B23-8F17-537821082E81}" type="pres">
      <dgm:prSet presAssocID="{B3660490-6310-4B15-A33B-7E492FDEBB8B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B7CCD6C-F3E5-48C6-AC77-72F2E445AE04}" type="pres">
      <dgm:prSet presAssocID="{8C7BBD07-07F4-45DB-ABFB-C63F4536AB05}" presName="spaceBetweenRectangles" presStyleCnt="0"/>
      <dgm:spPr/>
      <dgm:t>
        <a:bodyPr/>
        <a:lstStyle/>
        <a:p>
          <a:endParaRPr lang="el-GR"/>
        </a:p>
      </dgm:t>
    </dgm:pt>
    <dgm:pt modelId="{0ECFC2F1-D6BA-4F9A-A1EF-A2C07DA3E70F}" type="pres">
      <dgm:prSet presAssocID="{27D76403-45B6-490A-A412-F82DC2D0E5FC}" presName="parentLin" presStyleCnt="0"/>
      <dgm:spPr/>
      <dgm:t>
        <a:bodyPr/>
        <a:lstStyle/>
        <a:p>
          <a:endParaRPr lang="el-GR"/>
        </a:p>
      </dgm:t>
    </dgm:pt>
    <dgm:pt modelId="{3F4EFFAC-3AF1-4C04-9E8D-73DD54DB6927}" type="pres">
      <dgm:prSet presAssocID="{27D76403-45B6-490A-A412-F82DC2D0E5FC}" presName="parentLeftMargin" presStyleLbl="node1" presStyleIdx="3" presStyleCnt="6"/>
      <dgm:spPr/>
      <dgm:t>
        <a:bodyPr/>
        <a:lstStyle/>
        <a:p>
          <a:endParaRPr lang="el-GR"/>
        </a:p>
      </dgm:t>
    </dgm:pt>
    <dgm:pt modelId="{AAD68D36-AC38-423B-916D-0922A1B210F4}" type="pres">
      <dgm:prSet presAssocID="{27D76403-45B6-490A-A412-F82DC2D0E5FC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3672553-B7BD-4797-B7ED-3E2E0492EEA1}" type="pres">
      <dgm:prSet presAssocID="{27D76403-45B6-490A-A412-F82DC2D0E5FC}" presName="negativeSpace" presStyleCnt="0"/>
      <dgm:spPr/>
      <dgm:t>
        <a:bodyPr/>
        <a:lstStyle/>
        <a:p>
          <a:endParaRPr lang="el-GR"/>
        </a:p>
      </dgm:t>
    </dgm:pt>
    <dgm:pt modelId="{6BAA9725-379B-4273-AD0A-D5323BB16666}" type="pres">
      <dgm:prSet presAssocID="{27D76403-45B6-490A-A412-F82DC2D0E5FC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F0E8B24-DE31-49D6-AFF5-74E015382B8E}" type="pres">
      <dgm:prSet presAssocID="{F1A1EF6C-A3E2-4961-AEF0-4FA00FD50732}" presName="spaceBetweenRectangles" presStyleCnt="0"/>
      <dgm:spPr/>
      <dgm:t>
        <a:bodyPr/>
        <a:lstStyle/>
        <a:p>
          <a:endParaRPr lang="el-GR"/>
        </a:p>
      </dgm:t>
    </dgm:pt>
    <dgm:pt modelId="{57420EE3-FB2D-473C-941F-97E803FE5A0F}" type="pres">
      <dgm:prSet presAssocID="{34CC9EAC-F27A-4574-9907-1729E154441A}" presName="parentLin" presStyleCnt="0"/>
      <dgm:spPr/>
      <dgm:t>
        <a:bodyPr/>
        <a:lstStyle/>
        <a:p>
          <a:endParaRPr lang="el-GR"/>
        </a:p>
      </dgm:t>
    </dgm:pt>
    <dgm:pt modelId="{64C0E038-D857-4453-B0A3-7E76925C186B}" type="pres">
      <dgm:prSet presAssocID="{34CC9EAC-F27A-4574-9907-1729E154441A}" presName="parentLeftMargin" presStyleLbl="node1" presStyleIdx="4" presStyleCnt="6"/>
      <dgm:spPr/>
      <dgm:t>
        <a:bodyPr/>
        <a:lstStyle/>
        <a:p>
          <a:endParaRPr lang="el-GR"/>
        </a:p>
      </dgm:t>
    </dgm:pt>
    <dgm:pt modelId="{82A55F00-6743-4C4C-BC90-53FAAA712DB5}" type="pres">
      <dgm:prSet presAssocID="{34CC9EAC-F27A-4574-9907-1729E154441A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A99040E-5308-428B-8F95-90784BD586E3}" type="pres">
      <dgm:prSet presAssocID="{34CC9EAC-F27A-4574-9907-1729E154441A}" presName="negativeSpace" presStyleCnt="0"/>
      <dgm:spPr/>
      <dgm:t>
        <a:bodyPr/>
        <a:lstStyle/>
        <a:p>
          <a:endParaRPr lang="el-GR"/>
        </a:p>
      </dgm:t>
    </dgm:pt>
    <dgm:pt modelId="{F18393B4-45DF-4BD5-96C2-96C1E11864BD}" type="pres">
      <dgm:prSet presAssocID="{34CC9EAC-F27A-4574-9907-1729E154441A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A585E77D-9C77-4EBF-92AB-4A2CC2366941}" type="presOf" srcId="{27D76403-45B6-490A-A412-F82DC2D0E5FC}" destId="{3F4EFFAC-3AF1-4C04-9E8D-73DD54DB6927}" srcOrd="0" destOrd="0" presId="urn:microsoft.com/office/officeart/2005/8/layout/list1"/>
    <dgm:cxn modelId="{36F41311-F869-4189-BF20-22422CFD4716}" srcId="{D98EC6FD-D4C1-4354-82A8-E2ABE7ECA492}" destId="{B3660490-6310-4B15-A33B-7E492FDEBB8B}" srcOrd="3" destOrd="0" parTransId="{C88DB69C-5E1C-4A6A-8AD1-8CA8C857C6ED}" sibTransId="{8C7BBD07-07F4-45DB-ABFB-C63F4536AB05}"/>
    <dgm:cxn modelId="{8EB49C23-2239-4BAC-AA9E-A5B6DB763883}" type="presOf" srcId="{98808826-7ECD-4834-AA19-A92B2B0DDDCB}" destId="{693D32F2-E14C-4A98-8423-78433D3255E3}" srcOrd="1" destOrd="0" presId="urn:microsoft.com/office/officeart/2005/8/layout/list1"/>
    <dgm:cxn modelId="{5416003F-CB2F-41CE-A1B2-01DA9A994411}" srcId="{D98EC6FD-D4C1-4354-82A8-E2ABE7ECA492}" destId="{02EA1210-35A1-4A05-9084-F1FE3E3BBA4B}" srcOrd="1" destOrd="0" parTransId="{A8DEFA47-1FF6-447B-956D-3D5A115299E3}" sibTransId="{A1458C39-6F27-4EA4-9E60-BB9694928C7C}"/>
    <dgm:cxn modelId="{D7BDF242-4723-4475-855E-03B95E8CC03B}" type="presOf" srcId="{02EA1210-35A1-4A05-9084-F1FE3E3BBA4B}" destId="{3DF0114E-DDBA-4C1E-8911-0EA1B0302E4B}" srcOrd="1" destOrd="0" presId="urn:microsoft.com/office/officeart/2005/8/layout/list1"/>
    <dgm:cxn modelId="{2ECB42F7-7A6D-492D-BE41-5D23A46E4B01}" type="presOf" srcId="{B3660490-6310-4B15-A33B-7E492FDEBB8B}" destId="{EF18C6FC-0D7D-456D-8DC1-32FDA54FEB40}" srcOrd="1" destOrd="0" presId="urn:microsoft.com/office/officeart/2005/8/layout/list1"/>
    <dgm:cxn modelId="{A9FEFA42-B9E3-41F8-B9D2-9CE8727E7F44}" type="presOf" srcId="{02EA1210-35A1-4A05-9084-F1FE3E3BBA4B}" destId="{F3B24B43-AF0C-4CC9-B21B-ADC104BF37FF}" srcOrd="0" destOrd="0" presId="urn:microsoft.com/office/officeart/2005/8/layout/list1"/>
    <dgm:cxn modelId="{45E2B618-DB35-4781-BA10-6EB2E973C06D}" type="presOf" srcId="{34CC9EAC-F27A-4574-9907-1729E154441A}" destId="{64C0E038-D857-4453-B0A3-7E76925C186B}" srcOrd="0" destOrd="0" presId="urn:microsoft.com/office/officeart/2005/8/layout/list1"/>
    <dgm:cxn modelId="{D1A920D8-0644-4E83-A396-470DA613C44B}" type="presOf" srcId="{D98EC6FD-D4C1-4354-82A8-E2ABE7ECA492}" destId="{193498EB-779A-4884-9A16-476CC06D565F}" srcOrd="0" destOrd="0" presId="urn:microsoft.com/office/officeart/2005/8/layout/list1"/>
    <dgm:cxn modelId="{42800314-83DD-4313-90B3-521952F40644}" type="presOf" srcId="{B3660490-6310-4B15-A33B-7E492FDEBB8B}" destId="{6E7DC2E4-6EE0-4C28-B838-967E4E0A2C09}" srcOrd="0" destOrd="0" presId="urn:microsoft.com/office/officeart/2005/8/layout/list1"/>
    <dgm:cxn modelId="{683ECAE7-3670-4242-9FEF-D69E9C0F60A3}" type="presOf" srcId="{98808826-7ECD-4834-AA19-A92B2B0DDDCB}" destId="{3603A368-F6B5-4A02-AAA2-0BFB337A91B0}" srcOrd="0" destOrd="0" presId="urn:microsoft.com/office/officeart/2005/8/layout/list1"/>
    <dgm:cxn modelId="{9155BE3A-D4CB-4ABE-A78E-C44EF8F2932C}" srcId="{D98EC6FD-D4C1-4354-82A8-E2ABE7ECA492}" destId="{98808826-7ECD-4834-AA19-A92B2B0DDDCB}" srcOrd="0" destOrd="0" parTransId="{97DB5138-E689-48AF-87D7-416EB416795A}" sibTransId="{C6FF9171-CC4E-4990-A883-DA81B9BEFD43}"/>
    <dgm:cxn modelId="{573E062B-2F46-4072-9EF4-FAAC6012E7BB}" type="presOf" srcId="{27D76403-45B6-490A-A412-F82DC2D0E5FC}" destId="{AAD68D36-AC38-423B-916D-0922A1B210F4}" srcOrd="1" destOrd="0" presId="urn:microsoft.com/office/officeart/2005/8/layout/list1"/>
    <dgm:cxn modelId="{62AA6DF2-74C0-4CEF-BA21-D4CADF985B41}" type="presOf" srcId="{C3DBE8B9-497A-4449-A777-4E5109C678E5}" destId="{BEFBBF96-1E9E-4081-9DF7-79A819CAD4B8}" srcOrd="0" destOrd="0" presId="urn:microsoft.com/office/officeart/2005/8/layout/list1"/>
    <dgm:cxn modelId="{8CA58963-4A8F-4276-917C-0B3E2407AE3F}" type="presOf" srcId="{C3DBE8B9-497A-4449-A777-4E5109C678E5}" destId="{482E6171-2C0B-48F6-B27A-A376600AFAFF}" srcOrd="1" destOrd="0" presId="urn:microsoft.com/office/officeart/2005/8/layout/list1"/>
    <dgm:cxn modelId="{10518BF0-7853-410A-9A93-62655936B0E8}" type="presOf" srcId="{34CC9EAC-F27A-4574-9907-1729E154441A}" destId="{82A55F00-6743-4C4C-BC90-53FAAA712DB5}" srcOrd="1" destOrd="0" presId="urn:microsoft.com/office/officeart/2005/8/layout/list1"/>
    <dgm:cxn modelId="{FB4210B5-685E-40C7-A43D-C4585B7EDA7A}" srcId="{D98EC6FD-D4C1-4354-82A8-E2ABE7ECA492}" destId="{C3DBE8B9-497A-4449-A777-4E5109C678E5}" srcOrd="2" destOrd="0" parTransId="{6A1B4668-8133-4C6F-877F-1D750520672F}" sibTransId="{3A8EB8DD-5028-4E40-A23A-9CC8C20144AA}"/>
    <dgm:cxn modelId="{EA2FED7C-751E-4F72-95D0-51D4CFE211C5}" srcId="{D98EC6FD-D4C1-4354-82A8-E2ABE7ECA492}" destId="{34CC9EAC-F27A-4574-9907-1729E154441A}" srcOrd="5" destOrd="0" parTransId="{3F171197-7B7C-437D-96B2-F43CC4C5CB9E}" sibTransId="{15274652-C377-469C-BB89-6A985F1DB7E8}"/>
    <dgm:cxn modelId="{23CA0361-F7C2-466B-ADBA-E35E44974B2B}" srcId="{D98EC6FD-D4C1-4354-82A8-E2ABE7ECA492}" destId="{27D76403-45B6-490A-A412-F82DC2D0E5FC}" srcOrd="4" destOrd="0" parTransId="{8D195122-B209-4A6C-B362-D72B2E705398}" sibTransId="{F1A1EF6C-A3E2-4961-AEF0-4FA00FD50732}"/>
    <dgm:cxn modelId="{1507826C-4996-41FD-907B-B52731A80093}" type="presParOf" srcId="{193498EB-779A-4884-9A16-476CC06D565F}" destId="{43D26254-5329-4009-A3E1-0D2DB78E1E71}" srcOrd="0" destOrd="0" presId="urn:microsoft.com/office/officeart/2005/8/layout/list1"/>
    <dgm:cxn modelId="{1C804AF7-DA55-4FCD-835A-0C01E8238C08}" type="presParOf" srcId="{43D26254-5329-4009-A3E1-0D2DB78E1E71}" destId="{3603A368-F6B5-4A02-AAA2-0BFB337A91B0}" srcOrd="0" destOrd="0" presId="urn:microsoft.com/office/officeart/2005/8/layout/list1"/>
    <dgm:cxn modelId="{3A84DF16-B217-4688-B13E-9DEAC5AFF9F1}" type="presParOf" srcId="{43D26254-5329-4009-A3E1-0D2DB78E1E71}" destId="{693D32F2-E14C-4A98-8423-78433D3255E3}" srcOrd="1" destOrd="0" presId="urn:microsoft.com/office/officeart/2005/8/layout/list1"/>
    <dgm:cxn modelId="{6AB4CC80-8759-42BA-9607-D46611F196B5}" type="presParOf" srcId="{193498EB-779A-4884-9A16-476CC06D565F}" destId="{76CD68B6-4B88-4E8B-840C-9E3B8E40AB5B}" srcOrd="1" destOrd="0" presId="urn:microsoft.com/office/officeart/2005/8/layout/list1"/>
    <dgm:cxn modelId="{1A3AAAD9-D4B9-4873-B8DC-0A993A3E83FB}" type="presParOf" srcId="{193498EB-779A-4884-9A16-476CC06D565F}" destId="{F0B5E266-EFEE-4D03-A45A-93DFE1F5CF37}" srcOrd="2" destOrd="0" presId="urn:microsoft.com/office/officeart/2005/8/layout/list1"/>
    <dgm:cxn modelId="{771B30B5-A311-48E7-9698-18534515AACD}" type="presParOf" srcId="{193498EB-779A-4884-9A16-476CC06D565F}" destId="{738B4A24-F0F0-426F-8841-FABF45B46D5B}" srcOrd="3" destOrd="0" presId="urn:microsoft.com/office/officeart/2005/8/layout/list1"/>
    <dgm:cxn modelId="{1876F175-0A7B-43BF-96C4-C9DB91A38447}" type="presParOf" srcId="{193498EB-779A-4884-9A16-476CC06D565F}" destId="{95BE8D95-8A88-4B47-9B54-52EFA378420C}" srcOrd="4" destOrd="0" presId="urn:microsoft.com/office/officeart/2005/8/layout/list1"/>
    <dgm:cxn modelId="{21B017F4-F291-47AD-92E9-9B37758CCF84}" type="presParOf" srcId="{95BE8D95-8A88-4B47-9B54-52EFA378420C}" destId="{F3B24B43-AF0C-4CC9-B21B-ADC104BF37FF}" srcOrd="0" destOrd="0" presId="urn:microsoft.com/office/officeart/2005/8/layout/list1"/>
    <dgm:cxn modelId="{30FA1B27-C2AD-404E-92F4-236307DACF04}" type="presParOf" srcId="{95BE8D95-8A88-4B47-9B54-52EFA378420C}" destId="{3DF0114E-DDBA-4C1E-8911-0EA1B0302E4B}" srcOrd="1" destOrd="0" presId="urn:microsoft.com/office/officeart/2005/8/layout/list1"/>
    <dgm:cxn modelId="{05312436-8960-466F-9BB3-1664BA48C35B}" type="presParOf" srcId="{193498EB-779A-4884-9A16-476CC06D565F}" destId="{CB1244B5-43D6-4636-914C-766E1CF4431F}" srcOrd="5" destOrd="0" presId="urn:microsoft.com/office/officeart/2005/8/layout/list1"/>
    <dgm:cxn modelId="{86672B60-10F3-40FC-9FC5-21E45EBF43DF}" type="presParOf" srcId="{193498EB-779A-4884-9A16-476CC06D565F}" destId="{E9F908F7-2C82-4C0A-843C-7EF1D05D04FE}" srcOrd="6" destOrd="0" presId="urn:microsoft.com/office/officeart/2005/8/layout/list1"/>
    <dgm:cxn modelId="{BC12EBC6-26AF-4CAF-AA57-074F54CF59FE}" type="presParOf" srcId="{193498EB-779A-4884-9A16-476CC06D565F}" destId="{21E38848-0F76-48E4-82A3-F2B61F68372B}" srcOrd="7" destOrd="0" presId="urn:microsoft.com/office/officeart/2005/8/layout/list1"/>
    <dgm:cxn modelId="{0B811B1F-51B2-4C20-826A-3487936C0627}" type="presParOf" srcId="{193498EB-779A-4884-9A16-476CC06D565F}" destId="{E0805386-05FB-4DBE-AA15-F790CC7A7722}" srcOrd="8" destOrd="0" presId="urn:microsoft.com/office/officeart/2005/8/layout/list1"/>
    <dgm:cxn modelId="{E30CE70A-937E-437A-98B6-1CB642090C4B}" type="presParOf" srcId="{E0805386-05FB-4DBE-AA15-F790CC7A7722}" destId="{BEFBBF96-1E9E-4081-9DF7-79A819CAD4B8}" srcOrd="0" destOrd="0" presId="urn:microsoft.com/office/officeart/2005/8/layout/list1"/>
    <dgm:cxn modelId="{DD4B9F61-4103-4ADC-AE87-6802B070B212}" type="presParOf" srcId="{E0805386-05FB-4DBE-AA15-F790CC7A7722}" destId="{482E6171-2C0B-48F6-B27A-A376600AFAFF}" srcOrd="1" destOrd="0" presId="urn:microsoft.com/office/officeart/2005/8/layout/list1"/>
    <dgm:cxn modelId="{DB9308F2-B792-4FB1-9F76-63D4AC4F320C}" type="presParOf" srcId="{193498EB-779A-4884-9A16-476CC06D565F}" destId="{F3318884-81E6-4CA4-BBCD-F989715B9844}" srcOrd="9" destOrd="0" presId="urn:microsoft.com/office/officeart/2005/8/layout/list1"/>
    <dgm:cxn modelId="{A656F839-06C1-45A1-8759-51C72F37936E}" type="presParOf" srcId="{193498EB-779A-4884-9A16-476CC06D565F}" destId="{39708ED2-F3D6-4767-B38B-B436064A3517}" srcOrd="10" destOrd="0" presId="urn:microsoft.com/office/officeart/2005/8/layout/list1"/>
    <dgm:cxn modelId="{7EF65FB7-CFAD-4496-B83A-54A28D900071}" type="presParOf" srcId="{193498EB-779A-4884-9A16-476CC06D565F}" destId="{00169BF8-3091-4DD5-B02B-CA67A0CC0A9E}" srcOrd="11" destOrd="0" presId="urn:microsoft.com/office/officeart/2005/8/layout/list1"/>
    <dgm:cxn modelId="{3B9D1449-982D-4240-8BC2-BD126CABB66A}" type="presParOf" srcId="{193498EB-779A-4884-9A16-476CC06D565F}" destId="{64FF0B21-E3E5-42DA-87F2-EE23459239E9}" srcOrd="12" destOrd="0" presId="urn:microsoft.com/office/officeart/2005/8/layout/list1"/>
    <dgm:cxn modelId="{2BA6D20D-D2C3-4928-8D77-95AE907F6802}" type="presParOf" srcId="{64FF0B21-E3E5-42DA-87F2-EE23459239E9}" destId="{6E7DC2E4-6EE0-4C28-B838-967E4E0A2C09}" srcOrd="0" destOrd="0" presId="urn:microsoft.com/office/officeart/2005/8/layout/list1"/>
    <dgm:cxn modelId="{51198884-67F8-44DB-A107-A370A0282CD7}" type="presParOf" srcId="{64FF0B21-E3E5-42DA-87F2-EE23459239E9}" destId="{EF18C6FC-0D7D-456D-8DC1-32FDA54FEB40}" srcOrd="1" destOrd="0" presId="urn:microsoft.com/office/officeart/2005/8/layout/list1"/>
    <dgm:cxn modelId="{E709D6BA-1F33-400E-B0C0-89A078DA93A4}" type="presParOf" srcId="{193498EB-779A-4884-9A16-476CC06D565F}" destId="{55729277-ED76-4863-9500-5E37CF852876}" srcOrd="13" destOrd="0" presId="urn:microsoft.com/office/officeart/2005/8/layout/list1"/>
    <dgm:cxn modelId="{3A30FD4F-89C1-4CAD-912A-A8C0D7376430}" type="presParOf" srcId="{193498EB-779A-4884-9A16-476CC06D565F}" destId="{3229EE33-6546-4B23-8F17-537821082E81}" srcOrd="14" destOrd="0" presId="urn:microsoft.com/office/officeart/2005/8/layout/list1"/>
    <dgm:cxn modelId="{BFB44580-983B-4E68-B0F4-3BC4863EC2DC}" type="presParOf" srcId="{193498EB-779A-4884-9A16-476CC06D565F}" destId="{5B7CCD6C-F3E5-48C6-AC77-72F2E445AE04}" srcOrd="15" destOrd="0" presId="urn:microsoft.com/office/officeart/2005/8/layout/list1"/>
    <dgm:cxn modelId="{BF619ED0-4A19-4BFC-8515-02D115295464}" type="presParOf" srcId="{193498EB-779A-4884-9A16-476CC06D565F}" destId="{0ECFC2F1-D6BA-4F9A-A1EF-A2C07DA3E70F}" srcOrd="16" destOrd="0" presId="urn:microsoft.com/office/officeart/2005/8/layout/list1"/>
    <dgm:cxn modelId="{666CEABC-2C66-43EF-B3D3-F98AB48E6D55}" type="presParOf" srcId="{0ECFC2F1-D6BA-4F9A-A1EF-A2C07DA3E70F}" destId="{3F4EFFAC-3AF1-4C04-9E8D-73DD54DB6927}" srcOrd="0" destOrd="0" presId="urn:microsoft.com/office/officeart/2005/8/layout/list1"/>
    <dgm:cxn modelId="{3A805F27-2472-4968-8A27-80BB1E55D781}" type="presParOf" srcId="{0ECFC2F1-D6BA-4F9A-A1EF-A2C07DA3E70F}" destId="{AAD68D36-AC38-423B-916D-0922A1B210F4}" srcOrd="1" destOrd="0" presId="urn:microsoft.com/office/officeart/2005/8/layout/list1"/>
    <dgm:cxn modelId="{C933787B-F45F-4D00-939D-524E229CD656}" type="presParOf" srcId="{193498EB-779A-4884-9A16-476CC06D565F}" destId="{F3672553-B7BD-4797-B7ED-3E2E0492EEA1}" srcOrd="17" destOrd="0" presId="urn:microsoft.com/office/officeart/2005/8/layout/list1"/>
    <dgm:cxn modelId="{75DC928C-A31C-4306-8007-54EBF285411C}" type="presParOf" srcId="{193498EB-779A-4884-9A16-476CC06D565F}" destId="{6BAA9725-379B-4273-AD0A-D5323BB16666}" srcOrd="18" destOrd="0" presId="urn:microsoft.com/office/officeart/2005/8/layout/list1"/>
    <dgm:cxn modelId="{3F9E9097-0B3C-431E-9AD1-B3735CE545AF}" type="presParOf" srcId="{193498EB-779A-4884-9A16-476CC06D565F}" destId="{5F0E8B24-DE31-49D6-AFF5-74E015382B8E}" srcOrd="19" destOrd="0" presId="urn:microsoft.com/office/officeart/2005/8/layout/list1"/>
    <dgm:cxn modelId="{AF3A6CEB-C258-4A4D-B65A-5DABFBA712AA}" type="presParOf" srcId="{193498EB-779A-4884-9A16-476CC06D565F}" destId="{57420EE3-FB2D-473C-941F-97E803FE5A0F}" srcOrd="20" destOrd="0" presId="urn:microsoft.com/office/officeart/2005/8/layout/list1"/>
    <dgm:cxn modelId="{87AE2584-9346-4CDB-85BA-47A33A49DE68}" type="presParOf" srcId="{57420EE3-FB2D-473C-941F-97E803FE5A0F}" destId="{64C0E038-D857-4453-B0A3-7E76925C186B}" srcOrd="0" destOrd="0" presId="urn:microsoft.com/office/officeart/2005/8/layout/list1"/>
    <dgm:cxn modelId="{088B1803-8567-4C53-B41D-B1C73BEC0F22}" type="presParOf" srcId="{57420EE3-FB2D-473C-941F-97E803FE5A0F}" destId="{82A55F00-6743-4C4C-BC90-53FAAA712DB5}" srcOrd="1" destOrd="0" presId="urn:microsoft.com/office/officeart/2005/8/layout/list1"/>
    <dgm:cxn modelId="{D39E3B84-0228-499A-BEB9-4F2BF10D1F03}" type="presParOf" srcId="{193498EB-779A-4884-9A16-476CC06D565F}" destId="{BA99040E-5308-428B-8F95-90784BD586E3}" srcOrd="21" destOrd="0" presId="urn:microsoft.com/office/officeart/2005/8/layout/list1"/>
    <dgm:cxn modelId="{0EB0C1E2-4D27-46CD-B74A-9598AEF73300}" type="presParOf" srcId="{193498EB-779A-4884-9A16-476CC06D565F}" destId="{F18393B4-45DF-4BD5-96C2-96C1E11864BD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BB8FA5-41DE-40E6-A5CB-8ECFD74F06DE}" type="doc">
      <dgm:prSet loTypeId="urn:microsoft.com/office/officeart/2005/8/layout/hProcess10#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l-GR"/>
        </a:p>
      </dgm:t>
    </dgm:pt>
    <dgm:pt modelId="{9EE9A6E8-57EF-4A08-8361-75B373B0C7E8}">
      <dgm:prSet phldrT="[Text]"/>
      <dgm:spPr/>
      <dgm:t>
        <a:bodyPr/>
        <a:lstStyle/>
        <a:p>
          <a:r>
            <a:rPr lang="en-US" dirty="0" smtClean="0"/>
            <a:t>MMSI - Ship’s unique identification system </a:t>
          </a:r>
          <a:endParaRPr lang="el-GR" dirty="0"/>
        </a:p>
      </dgm:t>
    </dgm:pt>
    <dgm:pt modelId="{7693600F-CAD3-4D94-87F9-CFAA48FC0D91}" type="parTrans" cxnId="{B0768E0E-59A7-474A-AA98-3117AE41ED9E}">
      <dgm:prSet/>
      <dgm:spPr/>
      <dgm:t>
        <a:bodyPr/>
        <a:lstStyle/>
        <a:p>
          <a:endParaRPr lang="el-GR"/>
        </a:p>
      </dgm:t>
    </dgm:pt>
    <dgm:pt modelId="{FE1DD4EC-B951-4918-91DD-136DDCFD94D7}" type="sibTrans" cxnId="{B0768E0E-59A7-474A-AA98-3117AE41ED9E}">
      <dgm:prSet/>
      <dgm:spPr/>
      <dgm:t>
        <a:bodyPr/>
        <a:lstStyle/>
        <a:p>
          <a:endParaRPr lang="el-GR"/>
        </a:p>
      </dgm:t>
    </dgm:pt>
    <dgm:pt modelId="{E9F5844B-D91B-420A-8DFC-7E318D97C728}">
      <dgm:prSet phldrT="[Text]"/>
      <dgm:spPr/>
      <dgm:t>
        <a:bodyPr/>
        <a:lstStyle/>
        <a:p>
          <a:r>
            <a:rPr lang="en-US" dirty="0" smtClean="0"/>
            <a:t>GPS data to record and track  position </a:t>
          </a:r>
          <a:endParaRPr lang="el-GR" dirty="0"/>
        </a:p>
      </dgm:t>
    </dgm:pt>
    <dgm:pt modelId="{5583B532-B034-441A-B7FD-04A92AAC3868}" type="parTrans" cxnId="{507892C9-D4F9-4E7F-99D8-192AC565084C}">
      <dgm:prSet/>
      <dgm:spPr/>
      <dgm:t>
        <a:bodyPr/>
        <a:lstStyle/>
        <a:p>
          <a:endParaRPr lang="el-GR"/>
        </a:p>
      </dgm:t>
    </dgm:pt>
    <dgm:pt modelId="{D8A8C3EA-A9AD-4D84-B1EF-2C7904FEF444}" type="sibTrans" cxnId="{507892C9-D4F9-4E7F-99D8-192AC565084C}">
      <dgm:prSet/>
      <dgm:spPr/>
      <dgm:t>
        <a:bodyPr/>
        <a:lstStyle/>
        <a:p>
          <a:endParaRPr lang="el-GR"/>
        </a:p>
      </dgm:t>
    </dgm:pt>
    <dgm:pt modelId="{F0981648-4097-40EB-9269-4463A9BFE669}">
      <dgm:prSet phldrT="[Text]"/>
      <dgm:spPr/>
      <dgm:t>
        <a:bodyPr/>
        <a:lstStyle/>
        <a:p>
          <a:r>
            <a:rPr lang="en-US" dirty="0" smtClean="0"/>
            <a:t>VHF radio signals  for receiving and sending AIS information</a:t>
          </a:r>
          <a:endParaRPr lang="el-GR" dirty="0"/>
        </a:p>
      </dgm:t>
    </dgm:pt>
    <dgm:pt modelId="{E8F36B04-BF51-45D3-9CCE-0FCD5B2B24AB}" type="parTrans" cxnId="{D23ED59C-3965-40CB-BD0C-7041490799C7}">
      <dgm:prSet/>
      <dgm:spPr/>
      <dgm:t>
        <a:bodyPr/>
        <a:lstStyle/>
        <a:p>
          <a:endParaRPr lang="el-GR"/>
        </a:p>
      </dgm:t>
    </dgm:pt>
    <dgm:pt modelId="{019C073F-11CF-4860-BE20-3B2F544B5302}" type="sibTrans" cxnId="{D23ED59C-3965-40CB-BD0C-7041490799C7}">
      <dgm:prSet/>
      <dgm:spPr/>
      <dgm:t>
        <a:bodyPr/>
        <a:lstStyle/>
        <a:p>
          <a:endParaRPr lang="el-GR"/>
        </a:p>
      </dgm:t>
    </dgm:pt>
    <dgm:pt modelId="{9CC781C0-DC78-4638-B7E4-BB6EB3B0661B}" type="pres">
      <dgm:prSet presAssocID="{45BB8FA5-41DE-40E6-A5CB-8ECFD74F06D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CAF76EB0-94A9-4F1D-9C09-F315018880BA}" type="pres">
      <dgm:prSet presAssocID="{9EE9A6E8-57EF-4A08-8361-75B373B0C7E8}" presName="composite" presStyleCnt="0"/>
      <dgm:spPr/>
      <dgm:t>
        <a:bodyPr/>
        <a:lstStyle/>
        <a:p>
          <a:endParaRPr lang="el-GR"/>
        </a:p>
      </dgm:t>
    </dgm:pt>
    <dgm:pt modelId="{CBB1EC52-0B07-44A0-8BDD-E3CB620FFAAB}" type="pres">
      <dgm:prSet presAssocID="{9EE9A6E8-57EF-4A08-8361-75B373B0C7E8}" presName="imagSh" presStyleLbl="bgImgPlace1" presStyleIdx="0" presStyleCnt="3" custScaleX="71137" custScaleY="64324" custLinFactNeighborX="14698" custLinFactNeighborY="-8919"/>
      <dgm:spPr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E23B109A-10AA-467F-AD57-5B4FFB43A392}" type="pres">
      <dgm:prSet presAssocID="{9EE9A6E8-57EF-4A08-8361-75B373B0C7E8}" presName="txNode" presStyleLbl="node1" presStyleIdx="0" presStyleCnt="3" custScaleX="100000" custScaleY="10000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D8D3CEB-6C2C-4ADE-872E-D98C760F8B26}" type="pres">
      <dgm:prSet presAssocID="{FE1DD4EC-B951-4918-91DD-136DDCFD94D7}" presName="sibTrans" presStyleLbl="sibTrans2D1" presStyleIdx="0" presStyleCnt="2"/>
      <dgm:spPr>
        <a:prstGeom prst="mathPlus">
          <a:avLst/>
        </a:prstGeom>
      </dgm:spPr>
      <dgm:t>
        <a:bodyPr/>
        <a:lstStyle/>
        <a:p>
          <a:endParaRPr lang="el-GR"/>
        </a:p>
      </dgm:t>
    </dgm:pt>
    <dgm:pt modelId="{26C390BF-9BF0-4583-872F-198D81887531}" type="pres">
      <dgm:prSet presAssocID="{FE1DD4EC-B951-4918-91DD-136DDCFD94D7}" presName="connTx" presStyleLbl="sibTrans2D1" presStyleIdx="0" presStyleCnt="2"/>
      <dgm:spPr/>
      <dgm:t>
        <a:bodyPr/>
        <a:lstStyle/>
        <a:p>
          <a:endParaRPr lang="el-GR"/>
        </a:p>
      </dgm:t>
    </dgm:pt>
    <dgm:pt modelId="{B6B9422A-8083-42F4-8340-0831EB234F9F}" type="pres">
      <dgm:prSet presAssocID="{E9F5844B-D91B-420A-8DFC-7E318D97C728}" presName="composite" presStyleCnt="0"/>
      <dgm:spPr/>
      <dgm:t>
        <a:bodyPr/>
        <a:lstStyle/>
        <a:p>
          <a:endParaRPr lang="el-GR"/>
        </a:p>
      </dgm:t>
    </dgm:pt>
    <dgm:pt modelId="{60866B33-C272-4A90-9A80-4473FCDED653}" type="pres">
      <dgm:prSet presAssocID="{E9F5844B-D91B-420A-8DFC-7E318D97C728}" presName="imagSh" presStyleLbl="bgImgPlace1" presStyleIdx="1" presStyleCnt="3" custScaleX="53885" custScaleY="51892" custLinFactNeighborX="9231" custLinFactNeighborY="-1202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B1D73F10-43D2-4042-B390-D141CF9CD0EA}" type="pres">
      <dgm:prSet presAssocID="{E9F5844B-D91B-420A-8DFC-7E318D97C728}" presName="txNode" presStyleLbl="node1" presStyleIdx="1" presStyleCnt="3" custScaleX="108669" custScaleY="100000" custLinFactNeighborX="1594" custLinFactNeighborY="-152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C720FED-E252-4377-88BC-3AA6F9355141}" type="pres">
      <dgm:prSet presAssocID="{D8A8C3EA-A9AD-4D84-B1EF-2C7904FEF444}" presName="sibTrans" presStyleLbl="sibTrans2D1" presStyleIdx="1" presStyleCnt="2"/>
      <dgm:spPr>
        <a:prstGeom prst="mathPlus">
          <a:avLst/>
        </a:prstGeom>
      </dgm:spPr>
      <dgm:t>
        <a:bodyPr/>
        <a:lstStyle/>
        <a:p>
          <a:endParaRPr lang="el-GR"/>
        </a:p>
      </dgm:t>
    </dgm:pt>
    <dgm:pt modelId="{3860260E-A794-405B-B57B-E37C984C4F2C}" type="pres">
      <dgm:prSet presAssocID="{D8A8C3EA-A9AD-4D84-B1EF-2C7904FEF444}" presName="connTx" presStyleLbl="sibTrans2D1" presStyleIdx="1" presStyleCnt="2"/>
      <dgm:spPr/>
      <dgm:t>
        <a:bodyPr/>
        <a:lstStyle/>
        <a:p>
          <a:endParaRPr lang="el-GR"/>
        </a:p>
      </dgm:t>
    </dgm:pt>
    <dgm:pt modelId="{93C08285-73A7-4D7D-8B83-9F6E10194184}" type="pres">
      <dgm:prSet presAssocID="{F0981648-4097-40EB-9269-4463A9BFE669}" presName="composite" presStyleCnt="0"/>
      <dgm:spPr/>
      <dgm:t>
        <a:bodyPr/>
        <a:lstStyle/>
        <a:p>
          <a:endParaRPr lang="el-GR"/>
        </a:p>
      </dgm:t>
    </dgm:pt>
    <dgm:pt modelId="{B6BC423D-C92E-4BA1-9F0E-7405BF48149C}" type="pres">
      <dgm:prSet presAssocID="{F0981648-4097-40EB-9269-4463A9BFE669}" presName="imagSh" presStyleLbl="bgImgPlace1" presStyleIdx="2" presStyleCnt="3" custScaleX="89764" custScaleY="60541" custLinFactNeighborX="10710" custLinFactNeighborY="-986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C8592234-144A-41D7-8494-E48E2635385E}" type="pres">
      <dgm:prSet presAssocID="{F0981648-4097-40EB-9269-4463A9BFE669}" presName="txNode" presStyleLbl="node1" presStyleIdx="2" presStyleCnt="3" custScaleX="110411" custScaleY="100000" custLinFactNeighborX="250" custLinFactNeighborY="608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9EF30EC-64B8-4C64-BEDB-6658430AB69D}" type="presOf" srcId="{45BB8FA5-41DE-40E6-A5CB-8ECFD74F06DE}" destId="{9CC781C0-DC78-4638-B7E4-BB6EB3B0661B}" srcOrd="0" destOrd="0" presId="urn:microsoft.com/office/officeart/2005/8/layout/hProcess10#1"/>
    <dgm:cxn modelId="{D23ED59C-3965-40CB-BD0C-7041490799C7}" srcId="{45BB8FA5-41DE-40E6-A5CB-8ECFD74F06DE}" destId="{F0981648-4097-40EB-9269-4463A9BFE669}" srcOrd="2" destOrd="0" parTransId="{E8F36B04-BF51-45D3-9CCE-0FCD5B2B24AB}" sibTransId="{019C073F-11CF-4860-BE20-3B2F544B5302}"/>
    <dgm:cxn modelId="{1A751CAE-DE59-471A-86D8-FF8058C25463}" type="presOf" srcId="{9EE9A6E8-57EF-4A08-8361-75B373B0C7E8}" destId="{E23B109A-10AA-467F-AD57-5B4FFB43A392}" srcOrd="0" destOrd="0" presId="urn:microsoft.com/office/officeart/2005/8/layout/hProcess10#1"/>
    <dgm:cxn modelId="{04666D56-0FF6-41B8-B701-2BBE1205C18B}" type="presOf" srcId="{D8A8C3EA-A9AD-4D84-B1EF-2C7904FEF444}" destId="{3860260E-A794-405B-B57B-E37C984C4F2C}" srcOrd="1" destOrd="0" presId="urn:microsoft.com/office/officeart/2005/8/layout/hProcess10#1"/>
    <dgm:cxn modelId="{9E45C171-80C0-4650-B62E-F7165B68AEC2}" type="presOf" srcId="{FE1DD4EC-B951-4918-91DD-136DDCFD94D7}" destId="{26C390BF-9BF0-4583-872F-198D81887531}" srcOrd="1" destOrd="0" presId="urn:microsoft.com/office/officeart/2005/8/layout/hProcess10#1"/>
    <dgm:cxn modelId="{4A50B416-1345-4DCD-99D6-1D10CC23B94B}" type="presOf" srcId="{D8A8C3EA-A9AD-4D84-B1EF-2C7904FEF444}" destId="{9C720FED-E252-4377-88BC-3AA6F9355141}" srcOrd="0" destOrd="0" presId="urn:microsoft.com/office/officeart/2005/8/layout/hProcess10#1"/>
    <dgm:cxn modelId="{F6E68100-F18F-42C3-A166-5CC016C9BD0B}" type="presOf" srcId="{FE1DD4EC-B951-4918-91DD-136DDCFD94D7}" destId="{BD8D3CEB-6C2C-4ADE-872E-D98C760F8B26}" srcOrd="0" destOrd="0" presId="urn:microsoft.com/office/officeart/2005/8/layout/hProcess10#1"/>
    <dgm:cxn modelId="{507892C9-D4F9-4E7F-99D8-192AC565084C}" srcId="{45BB8FA5-41DE-40E6-A5CB-8ECFD74F06DE}" destId="{E9F5844B-D91B-420A-8DFC-7E318D97C728}" srcOrd="1" destOrd="0" parTransId="{5583B532-B034-441A-B7FD-04A92AAC3868}" sibTransId="{D8A8C3EA-A9AD-4D84-B1EF-2C7904FEF444}"/>
    <dgm:cxn modelId="{8C29A400-CBE6-425D-B860-FF846870A420}" type="presOf" srcId="{F0981648-4097-40EB-9269-4463A9BFE669}" destId="{C8592234-144A-41D7-8494-E48E2635385E}" srcOrd="0" destOrd="0" presId="urn:microsoft.com/office/officeart/2005/8/layout/hProcess10#1"/>
    <dgm:cxn modelId="{C1160FCA-4E8A-4557-9838-476FF769BC8C}" type="presOf" srcId="{E9F5844B-D91B-420A-8DFC-7E318D97C728}" destId="{B1D73F10-43D2-4042-B390-D141CF9CD0EA}" srcOrd="0" destOrd="0" presId="urn:microsoft.com/office/officeart/2005/8/layout/hProcess10#1"/>
    <dgm:cxn modelId="{B0768E0E-59A7-474A-AA98-3117AE41ED9E}" srcId="{45BB8FA5-41DE-40E6-A5CB-8ECFD74F06DE}" destId="{9EE9A6E8-57EF-4A08-8361-75B373B0C7E8}" srcOrd="0" destOrd="0" parTransId="{7693600F-CAD3-4D94-87F9-CFAA48FC0D91}" sibTransId="{FE1DD4EC-B951-4918-91DD-136DDCFD94D7}"/>
    <dgm:cxn modelId="{4E9EA498-18BB-40D2-A9E2-596C603B96B3}" type="presParOf" srcId="{9CC781C0-DC78-4638-B7E4-BB6EB3B0661B}" destId="{CAF76EB0-94A9-4F1D-9C09-F315018880BA}" srcOrd="0" destOrd="0" presId="urn:microsoft.com/office/officeart/2005/8/layout/hProcess10#1"/>
    <dgm:cxn modelId="{84AF3F6C-8C7E-4A21-8058-22A61A05DE83}" type="presParOf" srcId="{CAF76EB0-94A9-4F1D-9C09-F315018880BA}" destId="{CBB1EC52-0B07-44A0-8BDD-E3CB620FFAAB}" srcOrd="0" destOrd="0" presId="urn:microsoft.com/office/officeart/2005/8/layout/hProcess10#1"/>
    <dgm:cxn modelId="{17E1661D-9465-451D-A9AF-0019866B88CA}" type="presParOf" srcId="{CAF76EB0-94A9-4F1D-9C09-F315018880BA}" destId="{E23B109A-10AA-467F-AD57-5B4FFB43A392}" srcOrd="1" destOrd="0" presId="urn:microsoft.com/office/officeart/2005/8/layout/hProcess10#1"/>
    <dgm:cxn modelId="{6BC0280C-5E21-4EDE-9CEA-0CBE0D6ADA6E}" type="presParOf" srcId="{9CC781C0-DC78-4638-B7E4-BB6EB3B0661B}" destId="{BD8D3CEB-6C2C-4ADE-872E-D98C760F8B26}" srcOrd="1" destOrd="0" presId="urn:microsoft.com/office/officeart/2005/8/layout/hProcess10#1"/>
    <dgm:cxn modelId="{B8FE1603-8280-4C71-A436-A5F6FDF63DCC}" type="presParOf" srcId="{BD8D3CEB-6C2C-4ADE-872E-D98C760F8B26}" destId="{26C390BF-9BF0-4583-872F-198D81887531}" srcOrd="0" destOrd="0" presId="urn:microsoft.com/office/officeart/2005/8/layout/hProcess10#1"/>
    <dgm:cxn modelId="{50313AB9-B96A-4C5F-9916-2B69019037DE}" type="presParOf" srcId="{9CC781C0-DC78-4638-B7E4-BB6EB3B0661B}" destId="{B6B9422A-8083-42F4-8340-0831EB234F9F}" srcOrd="2" destOrd="0" presId="urn:microsoft.com/office/officeart/2005/8/layout/hProcess10#1"/>
    <dgm:cxn modelId="{4855C0AB-2D90-4EF3-8B97-0570E6F8D951}" type="presParOf" srcId="{B6B9422A-8083-42F4-8340-0831EB234F9F}" destId="{60866B33-C272-4A90-9A80-4473FCDED653}" srcOrd="0" destOrd="0" presId="urn:microsoft.com/office/officeart/2005/8/layout/hProcess10#1"/>
    <dgm:cxn modelId="{1E5A8290-6233-4988-A840-D49BC5C835C1}" type="presParOf" srcId="{B6B9422A-8083-42F4-8340-0831EB234F9F}" destId="{B1D73F10-43D2-4042-B390-D141CF9CD0EA}" srcOrd="1" destOrd="0" presId="urn:microsoft.com/office/officeart/2005/8/layout/hProcess10#1"/>
    <dgm:cxn modelId="{074513F0-638C-4D78-BD2F-92EBDA0359AF}" type="presParOf" srcId="{9CC781C0-DC78-4638-B7E4-BB6EB3B0661B}" destId="{9C720FED-E252-4377-88BC-3AA6F9355141}" srcOrd="3" destOrd="0" presId="urn:microsoft.com/office/officeart/2005/8/layout/hProcess10#1"/>
    <dgm:cxn modelId="{0EA7B99D-5E8B-4B86-84ED-E7E9C01E4595}" type="presParOf" srcId="{9C720FED-E252-4377-88BC-3AA6F9355141}" destId="{3860260E-A794-405B-B57B-E37C984C4F2C}" srcOrd="0" destOrd="0" presId="urn:microsoft.com/office/officeart/2005/8/layout/hProcess10#1"/>
    <dgm:cxn modelId="{928D281D-33FE-4E84-BC52-43478730E2D9}" type="presParOf" srcId="{9CC781C0-DC78-4638-B7E4-BB6EB3B0661B}" destId="{93C08285-73A7-4D7D-8B83-9F6E10194184}" srcOrd="4" destOrd="0" presId="urn:microsoft.com/office/officeart/2005/8/layout/hProcess10#1"/>
    <dgm:cxn modelId="{A07DCC15-7846-4A02-93F8-0D8C6D3A1631}" type="presParOf" srcId="{93C08285-73A7-4D7D-8B83-9F6E10194184}" destId="{B6BC423D-C92E-4BA1-9F0E-7405BF48149C}" srcOrd="0" destOrd="0" presId="urn:microsoft.com/office/officeart/2005/8/layout/hProcess10#1"/>
    <dgm:cxn modelId="{FBBEC32A-6A9F-4E32-B791-D309503F405D}" type="presParOf" srcId="{93C08285-73A7-4D7D-8B83-9F6E10194184}" destId="{C8592234-144A-41D7-8494-E48E2635385E}" srcOrd="1" destOrd="0" presId="urn:microsoft.com/office/officeart/2005/8/layout/hProcess10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7A4C47-B5B9-4F8D-8B79-70524D5D30D8}" type="doc">
      <dgm:prSet loTypeId="urn:microsoft.com/office/officeart/2005/8/layout/process4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l-GR"/>
        </a:p>
      </dgm:t>
    </dgm:pt>
    <dgm:pt modelId="{B21A85D2-064E-497C-962E-D885DE9562C0}">
      <dgm:prSet custT="1"/>
      <dgm:spPr/>
      <dgm:t>
        <a:bodyPr/>
        <a:lstStyle/>
        <a:p>
          <a:r>
            <a:rPr lang="en-US" sz="2400" i="1" dirty="0" smtClean="0"/>
            <a:t>The AIS is an international ship identification standard that allows vessels to transmit and receive information in the immediate vicinity.  </a:t>
          </a:r>
          <a:br>
            <a:rPr lang="en-US" sz="2400" i="1" dirty="0" smtClean="0"/>
          </a:br>
          <a:r>
            <a:rPr lang="en-US" sz="2400" i="1" dirty="0" smtClean="0"/>
            <a:t>AIS data comprised of 3 information categories:</a:t>
          </a:r>
          <a:endParaRPr lang="el-GR" sz="2400" i="1" dirty="0"/>
        </a:p>
      </dgm:t>
    </dgm:pt>
    <dgm:pt modelId="{9E5EA53E-D316-4032-903C-F9B10D0B2530}" type="parTrans" cxnId="{52DCD259-1456-4328-9FF0-F2E2F0CE12AB}">
      <dgm:prSet/>
      <dgm:spPr/>
      <dgm:t>
        <a:bodyPr/>
        <a:lstStyle/>
        <a:p>
          <a:endParaRPr lang="el-GR"/>
        </a:p>
      </dgm:t>
    </dgm:pt>
    <dgm:pt modelId="{4B952939-0864-4D40-858C-ACC19371D031}" type="sibTrans" cxnId="{52DCD259-1456-4328-9FF0-F2E2F0CE12AB}">
      <dgm:prSet/>
      <dgm:spPr/>
      <dgm:t>
        <a:bodyPr/>
        <a:lstStyle/>
        <a:p>
          <a:endParaRPr lang="el-GR"/>
        </a:p>
      </dgm:t>
    </dgm:pt>
    <dgm:pt modelId="{9EEF8E6C-3AD8-4BF7-930F-DD480C5972B8}">
      <dgm:prSet custT="1"/>
      <dgm:spPr/>
      <dgm:t>
        <a:bodyPr anchor="t"/>
        <a:lstStyle/>
        <a:p>
          <a:r>
            <a:rPr lang="en-US" sz="1600" b="1" i="1" dirty="0" smtClean="0"/>
            <a:t>Dynamic</a:t>
          </a:r>
          <a:r>
            <a:rPr lang="en-US" sz="1600" i="1" dirty="0" smtClean="0"/>
            <a:t>: information on ship movements </a:t>
          </a:r>
          <a:r>
            <a:rPr lang="en-US" sz="1400" i="1" dirty="0" smtClean="0"/>
            <a:t/>
          </a:r>
          <a:br>
            <a:rPr lang="en-US" sz="1400" i="1" dirty="0" smtClean="0"/>
          </a:br>
          <a:r>
            <a:rPr lang="en-US" sz="1400" i="1" dirty="0" smtClean="0"/>
            <a:t>[Ship’s position (long, lat), speed over ground (SOG), course over ground (COG), navigation status]</a:t>
          </a:r>
        </a:p>
      </dgm:t>
    </dgm:pt>
    <dgm:pt modelId="{38647F39-F873-4F9E-80BB-3E59EB586F86}" type="parTrans" cxnId="{2A98C620-7CD7-44B9-8CA3-E9DBCCD7782B}">
      <dgm:prSet/>
      <dgm:spPr/>
      <dgm:t>
        <a:bodyPr/>
        <a:lstStyle/>
        <a:p>
          <a:endParaRPr lang="el-GR"/>
        </a:p>
      </dgm:t>
    </dgm:pt>
    <dgm:pt modelId="{6E49BABC-0D98-4B70-9FD1-9C89C5AE573C}" type="sibTrans" cxnId="{2A98C620-7CD7-44B9-8CA3-E9DBCCD7782B}">
      <dgm:prSet/>
      <dgm:spPr/>
      <dgm:t>
        <a:bodyPr/>
        <a:lstStyle/>
        <a:p>
          <a:endParaRPr lang="el-GR"/>
        </a:p>
      </dgm:t>
    </dgm:pt>
    <dgm:pt modelId="{885D8271-76FF-4610-ADED-8EDA036BD76B}">
      <dgm:prSet custT="1"/>
      <dgm:spPr/>
      <dgm:t>
        <a:bodyPr anchor="t"/>
        <a:lstStyle/>
        <a:p>
          <a:r>
            <a:rPr lang="en-US" sz="1600" b="1" i="1" dirty="0" smtClean="0"/>
            <a:t>Voyage related</a:t>
          </a:r>
          <a:r>
            <a:rPr lang="en-US" sz="1600" i="1" dirty="0" smtClean="0"/>
            <a:t>:  information on current voyage </a:t>
          </a:r>
          <a:r>
            <a:rPr lang="en-US" sz="1400" dirty="0" smtClean="0"/>
            <a:t/>
          </a:r>
          <a:br>
            <a:rPr lang="en-US" sz="1400" dirty="0" smtClean="0"/>
          </a:br>
          <a:r>
            <a:rPr lang="en-US" sz="1400" i="1" dirty="0" smtClean="0"/>
            <a:t>(destination, estimated time of arrival, draught)</a:t>
          </a:r>
          <a:endParaRPr lang="en-US" sz="1400" dirty="0" smtClean="0">
            <a:latin typeface="+mn-lt"/>
            <a:ea typeface="+mn-ea"/>
            <a:cs typeface="+mn-cs"/>
          </a:endParaRPr>
        </a:p>
        <a:p>
          <a:r>
            <a:rPr lang="en-US" sz="900" dirty="0" smtClean="0">
              <a:latin typeface="+mn-lt"/>
              <a:ea typeface="+mn-ea"/>
              <a:cs typeface="+mn-cs"/>
            </a:rPr>
            <a:t> </a:t>
          </a:r>
          <a:r>
            <a:rPr lang="en-US" sz="900" dirty="0" smtClean="0"/>
            <a:t>Time does not exist in AIS frames. It is added by receivers</a:t>
          </a:r>
          <a:endParaRPr lang="el-GR" sz="900" i="1" dirty="0"/>
        </a:p>
      </dgm:t>
    </dgm:pt>
    <dgm:pt modelId="{CB68F6CF-8F3A-49CF-A871-E6DBA9CC9CA1}" type="parTrans" cxnId="{A6A98703-E65C-423F-A71D-7B476B7C68A0}">
      <dgm:prSet/>
      <dgm:spPr/>
      <dgm:t>
        <a:bodyPr/>
        <a:lstStyle/>
        <a:p>
          <a:endParaRPr lang="el-GR"/>
        </a:p>
      </dgm:t>
    </dgm:pt>
    <dgm:pt modelId="{CEEDA9F5-2A4F-4E84-89AC-CF98E271CF71}" type="sibTrans" cxnId="{A6A98703-E65C-423F-A71D-7B476B7C68A0}">
      <dgm:prSet/>
      <dgm:spPr/>
      <dgm:t>
        <a:bodyPr/>
        <a:lstStyle/>
        <a:p>
          <a:endParaRPr lang="el-GR"/>
        </a:p>
      </dgm:t>
    </dgm:pt>
    <dgm:pt modelId="{3574DA54-177F-4FE2-837C-233065F3F39E}">
      <dgm:prSet custT="1"/>
      <dgm:spPr/>
      <dgm:t>
        <a:bodyPr anchor="t"/>
        <a:lstStyle/>
        <a:p>
          <a:r>
            <a:rPr lang="en-US" sz="1600" b="1" i="1" dirty="0" smtClean="0"/>
            <a:t>Static</a:t>
          </a:r>
          <a:r>
            <a:rPr lang="en-US" sz="1600" i="1" dirty="0" smtClean="0"/>
            <a:t>:  information on ship characteristics </a:t>
          </a:r>
          <a:r>
            <a:rPr lang="en-US" sz="1400" i="1" dirty="0" smtClean="0"/>
            <a:t/>
          </a:r>
          <a:br>
            <a:rPr lang="en-US" sz="1400" i="1" dirty="0" smtClean="0"/>
          </a:br>
          <a:r>
            <a:rPr lang="en-US" sz="1400" i="1" dirty="0" smtClean="0"/>
            <a:t>(MMSI, IMO number, call sign, ship name , type, dimensions)</a:t>
          </a:r>
          <a:endParaRPr lang="el-GR" sz="1400" i="1" dirty="0"/>
        </a:p>
      </dgm:t>
    </dgm:pt>
    <dgm:pt modelId="{D9A01B3E-1117-44A6-998D-C98A563FEE76}" type="parTrans" cxnId="{8FB5ABEB-289C-4C89-858E-565A6A3ADDA2}">
      <dgm:prSet/>
      <dgm:spPr/>
      <dgm:t>
        <a:bodyPr/>
        <a:lstStyle/>
        <a:p>
          <a:endParaRPr lang="el-GR"/>
        </a:p>
      </dgm:t>
    </dgm:pt>
    <dgm:pt modelId="{FD20D39F-FD76-4E1A-ADE8-0DF870AC8058}" type="sibTrans" cxnId="{8FB5ABEB-289C-4C89-858E-565A6A3ADDA2}">
      <dgm:prSet/>
      <dgm:spPr/>
      <dgm:t>
        <a:bodyPr/>
        <a:lstStyle/>
        <a:p>
          <a:endParaRPr lang="el-GR"/>
        </a:p>
      </dgm:t>
    </dgm:pt>
    <dgm:pt modelId="{FFA97E1A-5B01-4DB5-A115-741982CC95B3}" type="pres">
      <dgm:prSet presAssocID="{697A4C47-B5B9-4F8D-8B79-70524D5D30D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E3A56BC-1EC7-4DBB-8B62-F0D87E5B40A7}" type="pres">
      <dgm:prSet presAssocID="{B21A85D2-064E-497C-962E-D885DE9562C0}" presName="boxAndChildren" presStyleCnt="0"/>
      <dgm:spPr/>
    </dgm:pt>
    <dgm:pt modelId="{B7B98F7D-4137-4BEE-819E-D921FFF38800}" type="pres">
      <dgm:prSet presAssocID="{B21A85D2-064E-497C-962E-D885DE9562C0}" presName="parentTextBox" presStyleLbl="node1" presStyleIdx="0" presStyleCnt="1"/>
      <dgm:spPr/>
      <dgm:t>
        <a:bodyPr/>
        <a:lstStyle/>
        <a:p>
          <a:endParaRPr lang="el-GR"/>
        </a:p>
      </dgm:t>
    </dgm:pt>
    <dgm:pt modelId="{34697FCD-D5C8-4653-99E3-50D1B1F39F08}" type="pres">
      <dgm:prSet presAssocID="{B21A85D2-064E-497C-962E-D885DE9562C0}" presName="entireBox" presStyleLbl="node1" presStyleIdx="0" presStyleCnt="1"/>
      <dgm:spPr/>
      <dgm:t>
        <a:bodyPr/>
        <a:lstStyle/>
        <a:p>
          <a:endParaRPr lang="el-GR"/>
        </a:p>
      </dgm:t>
    </dgm:pt>
    <dgm:pt modelId="{08281DF6-D558-49B2-94CD-423023DA16E5}" type="pres">
      <dgm:prSet presAssocID="{B21A85D2-064E-497C-962E-D885DE9562C0}" presName="descendantBox" presStyleCnt="0"/>
      <dgm:spPr/>
    </dgm:pt>
    <dgm:pt modelId="{793B6672-2FA7-4EC7-B875-EC1F257AE4AF}" type="pres">
      <dgm:prSet presAssocID="{3574DA54-177F-4FE2-837C-233065F3F39E}" presName="childTextBox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D16F496-70B3-4C55-93F3-87F7EA79A9EC}" type="pres">
      <dgm:prSet presAssocID="{9EEF8E6C-3AD8-4BF7-930F-DD480C5972B8}" presName="childTextBox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83071A9-19A8-4CBC-90AA-56B233047D8D}" type="pres">
      <dgm:prSet presAssocID="{885D8271-76FF-4610-ADED-8EDA036BD76B}" presName="childTextBox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E1BAFD47-7F0C-4E39-9914-4D83FAC70662}" type="presOf" srcId="{697A4C47-B5B9-4F8D-8B79-70524D5D30D8}" destId="{FFA97E1A-5B01-4DB5-A115-741982CC95B3}" srcOrd="0" destOrd="0" presId="urn:microsoft.com/office/officeart/2005/8/layout/process4"/>
    <dgm:cxn modelId="{2A98C620-7CD7-44B9-8CA3-E9DBCCD7782B}" srcId="{B21A85D2-064E-497C-962E-D885DE9562C0}" destId="{9EEF8E6C-3AD8-4BF7-930F-DD480C5972B8}" srcOrd="1" destOrd="0" parTransId="{38647F39-F873-4F9E-80BB-3E59EB586F86}" sibTransId="{6E49BABC-0D98-4B70-9FD1-9C89C5AE573C}"/>
    <dgm:cxn modelId="{8FB5ABEB-289C-4C89-858E-565A6A3ADDA2}" srcId="{B21A85D2-064E-497C-962E-D885DE9562C0}" destId="{3574DA54-177F-4FE2-837C-233065F3F39E}" srcOrd="0" destOrd="0" parTransId="{D9A01B3E-1117-44A6-998D-C98A563FEE76}" sibTransId="{FD20D39F-FD76-4E1A-ADE8-0DF870AC8058}"/>
    <dgm:cxn modelId="{6BAB553D-978E-4251-98B0-9444D2D95CCB}" type="presOf" srcId="{B21A85D2-064E-497C-962E-D885DE9562C0}" destId="{B7B98F7D-4137-4BEE-819E-D921FFF38800}" srcOrd="0" destOrd="0" presId="urn:microsoft.com/office/officeart/2005/8/layout/process4"/>
    <dgm:cxn modelId="{0AA2E649-6989-43AA-8422-BBFE47E785BE}" type="presOf" srcId="{B21A85D2-064E-497C-962E-D885DE9562C0}" destId="{34697FCD-D5C8-4653-99E3-50D1B1F39F08}" srcOrd="1" destOrd="0" presId="urn:microsoft.com/office/officeart/2005/8/layout/process4"/>
    <dgm:cxn modelId="{C1FE4EED-81BB-4C6A-B202-2462C16F3A3C}" type="presOf" srcId="{3574DA54-177F-4FE2-837C-233065F3F39E}" destId="{793B6672-2FA7-4EC7-B875-EC1F257AE4AF}" srcOrd="0" destOrd="0" presId="urn:microsoft.com/office/officeart/2005/8/layout/process4"/>
    <dgm:cxn modelId="{07EE5644-B9EE-49B5-8853-4FE879CE3A81}" type="presOf" srcId="{9EEF8E6C-3AD8-4BF7-930F-DD480C5972B8}" destId="{BD16F496-70B3-4C55-93F3-87F7EA79A9EC}" srcOrd="0" destOrd="0" presId="urn:microsoft.com/office/officeart/2005/8/layout/process4"/>
    <dgm:cxn modelId="{52DCD259-1456-4328-9FF0-F2E2F0CE12AB}" srcId="{697A4C47-B5B9-4F8D-8B79-70524D5D30D8}" destId="{B21A85D2-064E-497C-962E-D885DE9562C0}" srcOrd="0" destOrd="0" parTransId="{9E5EA53E-D316-4032-903C-F9B10D0B2530}" sibTransId="{4B952939-0864-4D40-858C-ACC19371D031}"/>
    <dgm:cxn modelId="{A6A98703-E65C-423F-A71D-7B476B7C68A0}" srcId="{B21A85D2-064E-497C-962E-D885DE9562C0}" destId="{885D8271-76FF-4610-ADED-8EDA036BD76B}" srcOrd="2" destOrd="0" parTransId="{CB68F6CF-8F3A-49CF-A871-E6DBA9CC9CA1}" sibTransId="{CEEDA9F5-2A4F-4E84-89AC-CF98E271CF71}"/>
    <dgm:cxn modelId="{C68DD257-B8EC-4AE8-91B4-C076CC669B72}" type="presOf" srcId="{885D8271-76FF-4610-ADED-8EDA036BD76B}" destId="{083071A9-19A8-4CBC-90AA-56B233047D8D}" srcOrd="0" destOrd="0" presId="urn:microsoft.com/office/officeart/2005/8/layout/process4"/>
    <dgm:cxn modelId="{F207A8ED-0A45-4340-96FB-164E2A98509E}" type="presParOf" srcId="{FFA97E1A-5B01-4DB5-A115-741982CC95B3}" destId="{EE3A56BC-1EC7-4DBB-8B62-F0D87E5B40A7}" srcOrd="0" destOrd="0" presId="urn:microsoft.com/office/officeart/2005/8/layout/process4"/>
    <dgm:cxn modelId="{B0F0353E-D44D-4205-B38D-0387B97E510A}" type="presParOf" srcId="{EE3A56BC-1EC7-4DBB-8B62-F0D87E5B40A7}" destId="{B7B98F7D-4137-4BEE-819E-D921FFF38800}" srcOrd="0" destOrd="0" presId="urn:microsoft.com/office/officeart/2005/8/layout/process4"/>
    <dgm:cxn modelId="{E53F361D-F1F0-43B1-A88B-0586D890C08D}" type="presParOf" srcId="{EE3A56BC-1EC7-4DBB-8B62-F0D87E5B40A7}" destId="{34697FCD-D5C8-4653-99E3-50D1B1F39F08}" srcOrd="1" destOrd="0" presId="urn:microsoft.com/office/officeart/2005/8/layout/process4"/>
    <dgm:cxn modelId="{F13A7565-E6A3-43F3-8437-33503D56B65A}" type="presParOf" srcId="{EE3A56BC-1EC7-4DBB-8B62-F0D87E5B40A7}" destId="{08281DF6-D558-49B2-94CD-423023DA16E5}" srcOrd="2" destOrd="0" presId="urn:microsoft.com/office/officeart/2005/8/layout/process4"/>
    <dgm:cxn modelId="{F4BF4D29-817E-4632-8A26-9F7913A9A11A}" type="presParOf" srcId="{08281DF6-D558-49B2-94CD-423023DA16E5}" destId="{793B6672-2FA7-4EC7-B875-EC1F257AE4AF}" srcOrd="0" destOrd="0" presId="urn:microsoft.com/office/officeart/2005/8/layout/process4"/>
    <dgm:cxn modelId="{03478A73-099B-41EB-9A14-940A38C87945}" type="presParOf" srcId="{08281DF6-D558-49B2-94CD-423023DA16E5}" destId="{BD16F496-70B3-4C55-93F3-87F7EA79A9EC}" srcOrd="1" destOrd="0" presId="urn:microsoft.com/office/officeart/2005/8/layout/process4"/>
    <dgm:cxn modelId="{D3EA10A1-F170-4797-850D-2E1E82EB032E}" type="presParOf" srcId="{08281DF6-D558-49B2-94CD-423023DA16E5}" destId="{083071A9-19A8-4CBC-90AA-56B233047D8D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EF5546-F236-4FFA-88A4-97731E54886C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l-GR"/>
        </a:p>
      </dgm:t>
    </dgm:pt>
    <dgm:pt modelId="{F37502BB-31E2-4C24-A605-56C1707A6CE4}">
      <dgm:prSet phldrT="[Text]"/>
      <dgm:spPr/>
      <dgm:t>
        <a:bodyPr/>
        <a:lstStyle/>
        <a:p>
          <a:r>
            <a:rPr lang="en-US" dirty="0" smtClean="0"/>
            <a:t>Benefits</a:t>
          </a:r>
          <a:endParaRPr lang="el-GR" dirty="0"/>
        </a:p>
      </dgm:t>
    </dgm:pt>
    <dgm:pt modelId="{AC702160-3D39-4D64-A4B4-D6587CC76337}" type="parTrans" cxnId="{B229B6B2-7DCD-4441-9681-7726B2F1474F}">
      <dgm:prSet/>
      <dgm:spPr/>
      <dgm:t>
        <a:bodyPr/>
        <a:lstStyle/>
        <a:p>
          <a:endParaRPr lang="el-GR"/>
        </a:p>
      </dgm:t>
    </dgm:pt>
    <dgm:pt modelId="{1F1F46EE-00CA-4693-8406-9F41577892C9}" type="sibTrans" cxnId="{B229B6B2-7DCD-4441-9681-7726B2F1474F}">
      <dgm:prSet/>
      <dgm:spPr/>
      <dgm:t>
        <a:bodyPr/>
        <a:lstStyle/>
        <a:p>
          <a:endParaRPr lang="el-GR"/>
        </a:p>
      </dgm:t>
    </dgm:pt>
    <dgm:pt modelId="{2A3BB1AF-FE08-49F9-89E7-B991FE50A316}">
      <dgm:prSet/>
      <dgm:spPr/>
      <dgm:t>
        <a:bodyPr/>
        <a:lstStyle/>
        <a:p>
          <a:r>
            <a:rPr lang="en-US" dirty="0" smtClean="0">
              <a:latin typeface="Calibri"/>
              <a:ea typeface="Calibri"/>
              <a:cs typeface="Times New Roman"/>
            </a:rPr>
            <a:t>enhance timeliness and accessibility </a:t>
          </a:r>
          <a:endParaRPr lang="el-GR" dirty="0">
            <a:latin typeface="Calibri"/>
            <a:ea typeface="Calibri"/>
            <a:cs typeface="Times New Roman"/>
          </a:endParaRPr>
        </a:p>
      </dgm:t>
    </dgm:pt>
    <dgm:pt modelId="{FFF4E366-B77E-4DC6-98BB-20B09EFEE077}" type="parTrans" cxnId="{94D9E53B-AD25-4209-93D4-D739C2599021}">
      <dgm:prSet/>
      <dgm:spPr/>
      <dgm:t>
        <a:bodyPr/>
        <a:lstStyle/>
        <a:p>
          <a:endParaRPr lang="el-GR"/>
        </a:p>
      </dgm:t>
    </dgm:pt>
    <dgm:pt modelId="{3E3764A3-C5C3-4D51-875A-2F247BC809BA}" type="sibTrans" cxnId="{94D9E53B-AD25-4209-93D4-D739C2599021}">
      <dgm:prSet/>
      <dgm:spPr/>
      <dgm:t>
        <a:bodyPr/>
        <a:lstStyle/>
        <a:p>
          <a:endParaRPr lang="el-GR"/>
        </a:p>
      </dgm:t>
    </dgm:pt>
    <dgm:pt modelId="{E8B7DC69-6E97-4FFF-9D30-87C0D57F09EC}">
      <dgm:prSet/>
      <dgm:spPr/>
      <dgm:t>
        <a:bodyPr/>
        <a:lstStyle/>
        <a:p>
          <a:r>
            <a:rPr lang="en-US" dirty="0" smtClean="0">
              <a:latin typeface="Calibri"/>
              <a:ea typeface="Calibri"/>
              <a:cs typeface="Times New Roman"/>
            </a:rPr>
            <a:t>reduce the response burden of ports authorities and agencies </a:t>
          </a:r>
          <a:endParaRPr lang="el-GR" dirty="0">
            <a:latin typeface="Calibri"/>
            <a:ea typeface="Calibri"/>
            <a:cs typeface="Times New Roman"/>
          </a:endParaRPr>
        </a:p>
      </dgm:t>
    </dgm:pt>
    <dgm:pt modelId="{BB46644F-514B-473E-9C3B-E6EB0F004C54}" type="parTrans" cxnId="{9EB93174-58F9-4EFE-B880-D46D8FEB17F0}">
      <dgm:prSet/>
      <dgm:spPr/>
      <dgm:t>
        <a:bodyPr/>
        <a:lstStyle/>
        <a:p>
          <a:endParaRPr lang="el-GR"/>
        </a:p>
      </dgm:t>
    </dgm:pt>
    <dgm:pt modelId="{EBAAAC44-2C2F-423E-862B-90095AC500E3}" type="sibTrans" cxnId="{9EB93174-58F9-4EFE-B880-D46D8FEB17F0}">
      <dgm:prSet/>
      <dgm:spPr/>
      <dgm:t>
        <a:bodyPr/>
        <a:lstStyle/>
        <a:p>
          <a:endParaRPr lang="el-GR"/>
        </a:p>
      </dgm:t>
    </dgm:pt>
    <dgm:pt modelId="{400B5725-E30A-462B-AD7E-80F9DD4C39BA}">
      <dgm:prSet/>
      <dgm:spPr/>
      <dgm:t>
        <a:bodyPr/>
        <a:lstStyle/>
        <a:p>
          <a:r>
            <a:rPr lang="en-US" dirty="0" smtClean="0">
              <a:latin typeface="Calibri"/>
              <a:ea typeface="Calibri"/>
              <a:cs typeface="Times New Roman"/>
            </a:rPr>
            <a:t>determine the impact of maritime legislation at national and European level</a:t>
          </a:r>
          <a:endParaRPr lang="el-GR" dirty="0"/>
        </a:p>
      </dgm:t>
    </dgm:pt>
    <dgm:pt modelId="{C24E091C-ABB4-41C2-8CEF-AF4F2E692780}" type="parTrans" cxnId="{244F3906-A112-46BC-8B30-77535E046645}">
      <dgm:prSet/>
      <dgm:spPr/>
      <dgm:t>
        <a:bodyPr/>
        <a:lstStyle/>
        <a:p>
          <a:endParaRPr lang="el-GR"/>
        </a:p>
      </dgm:t>
    </dgm:pt>
    <dgm:pt modelId="{260C02ED-FBCD-43EA-8048-61550215CA53}" type="sibTrans" cxnId="{244F3906-A112-46BC-8B30-77535E046645}">
      <dgm:prSet/>
      <dgm:spPr/>
      <dgm:t>
        <a:bodyPr/>
        <a:lstStyle/>
        <a:p>
          <a:endParaRPr lang="el-GR"/>
        </a:p>
      </dgm:t>
    </dgm:pt>
    <dgm:pt modelId="{3CFE282E-9904-4B17-92E7-4B71F120C807}">
      <dgm:prSet phldrT="[Text]"/>
      <dgm:spPr/>
      <dgm:t>
        <a:bodyPr/>
        <a:lstStyle/>
        <a:p>
          <a:r>
            <a:rPr lang="en-US" dirty="0" smtClean="0">
              <a:latin typeface="Calibri"/>
              <a:ea typeface="Calibri"/>
              <a:cs typeface="Times New Roman"/>
            </a:rPr>
            <a:t>improve statistics (e.g., vessel movement statistics between European countries,  such as port visits, and route trajectories)  </a:t>
          </a:r>
          <a:endParaRPr lang="el-GR" dirty="0"/>
        </a:p>
      </dgm:t>
    </dgm:pt>
    <dgm:pt modelId="{4561CD77-901E-482B-B882-0382CFAEAF1C}" type="parTrans" cxnId="{BC97407C-411A-4440-92BF-A31E7C9F2652}">
      <dgm:prSet/>
      <dgm:spPr/>
      <dgm:t>
        <a:bodyPr/>
        <a:lstStyle/>
        <a:p>
          <a:endParaRPr lang="el-GR"/>
        </a:p>
      </dgm:t>
    </dgm:pt>
    <dgm:pt modelId="{62E4DAED-CB06-42AD-A9D5-4AB4F6ECF18E}" type="sibTrans" cxnId="{BC97407C-411A-4440-92BF-A31E7C9F2652}">
      <dgm:prSet/>
      <dgm:spPr/>
      <dgm:t>
        <a:bodyPr/>
        <a:lstStyle/>
        <a:p>
          <a:endParaRPr lang="el-GR"/>
        </a:p>
      </dgm:t>
    </dgm:pt>
    <dgm:pt modelId="{274B5FE7-E2DD-4085-926E-50D8E255E7BD}">
      <dgm:prSet/>
      <dgm:spPr/>
      <dgm:t>
        <a:bodyPr/>
        <a:lstStyle/>
        <a:p>
          <a:r>
            <a:rPr lang="en-US" dirty="0" smtClean="0"/>
            <a:t>Challenges</a:t>
          </a:r>
          <a:endParaRPr lang="el-GR" dirty="0"/>
        </a:p>
      </dgm:t>
    </dgm:pt>
    <dgm:pt modelId="{D96EB872-B010-4974-B96D-DD18879A43AB}" type="parTrans" cxnId="{DC951C7D-F5B4-4F46-ABF8-54E13B9B5593}">
      <dgm:prSet/>
      <dgm:spPr/>
      <dgm:t>
        <a:bodyPr/>
        <a:lstStyle/>
        <a:p>
          <a:endParaRPr lang="el-GR"/>
        </a:p>
      </dgm:t>
    </dgm:pt>
    <dgm:pt modelId="{440DDC1C-92BF-4B3E-AE5E-4ECE6EDCE8C0}" type="sibTrans" cxnId="{DC951C7D-F5B4-4F46-ABF8-54E13B9B5593}">
      <dgm:prSet/>
      <dgm:spPr/>
      <dgm:t>
        <a:bodyPr/>
        <a:lstStyle/>
        <a:p>
          <a:endParaRPr lang="el-GR"/>
        </a:p>
      </dgm:t>
    </dgm:pt>
    <dgm:pt modelId="{F7F7F1E1-7C95-4A07-AD16-17D5D7430A2A}">
      <dgm:prSet/>
      <dgm:spPr/>
      <dgm:t>
        <a:bodyPr/>
        <a:lstStyle/>
        <a:p>
          <a:r>
            <a:rPr lang="en-US" dirty="0" smtClean="0">
              <a:latin typeface="Calibri"/>
              <a:ea typeface="Calibri"/>
              <a:cs typeface="Times New Roman"/>
            </a:rPr>
            <a:t>technical challenges</a:t>
          </a:r>
          <a:endParaRPr lang="el-GR" dirty="0"/>
        </a:p>
      </dgm:t>
    </dgm:pt>
    <dgm:pt modelId="{94864A1B-49C2-4453-97AB-247005321E34}" type="parTrans" cxnId="{38613DDE-2A03-4B51-9CE8-2278F10B07C2}">
      <dgm:prSet/>
      <dgm:spPr/>
      <dgm:t>
        <a:bodyPr/>
        <a:lstStyle/>
        <a:p>
          <a:endParaRPr lang="el-GR"/>
        </a:p>
      </dgm:t>
    </dgm:pt>
    <dgm:pt modelId="{6BCFE7BE-E8C8-4292-B974-C8A8CFA8AC3F}" type="sibTrans" cxnId="{38613DDE-2A03-4B51-9CE8-2278F10B07C2}">
      <dgm:prSet/>
      <dgm:spPr/>
      <dgm:t>
        <a:bodyPr/>
        <a:lstStyle/>
        <a:p>
          <a:endParaRPr lang="el-GR"/>
        </a:p>
      </dgm:t>
    </dgm:pt>
    <dgm:pt modelId="{F6625DE1-B328-4E8B-AF1D-343B9D103E5F}">
      <dgm:prSet/>
      <dgm:spPr/>
      <dgm:t>
        <a:bodyPr/>
        <a:lstStyle/>
        <a:p>
          <a:r>
            <a:rPr lang="en-US" dirty="0" smtClean="0">
              <a:latin typeface="Calibri"/>
              <a:ea typeface="Calibri"/>
              <a:cs typeface="Times New Roman"/>
            </a:rPr>
            <a:t>building of capacities to handle AIS data by NSIs</a:t>
          </a:r>
          <a:endParaRPr lang="el-GR" dirty="0"/>
        </a:p>
      </dgm:t>
    </dgm:pt>
    <dgm:pt modelId="{4FBA071B-85CC-48BC-9A51-65C66F705D40}" type="parTrans" cxnId="{6A4DD5AC-2A59-4AB2-8C87-C6D61844C42D}">
      <dgm:prSet/>
      <dgm:spPr/>
    </dgm:pt>
    <dgm:pt modelId="{492BAD81-F4EC-4460-90C4-40B42D4D63E6}" type="sibTrans" cxnId="{6A4DD5AC-2A59-4AB2-8C87-C6D61844C42D}">
      <dgm:prSet/>
      <dgm:spPr/>
    </dgm:pt>
    <dgm:pt modelId="{F010E75C-8E47-4F5D-890C-5B40A0E12A15}" type="pres">
      <dgm:prSet presAssocID="{B0EF5546-F236-4FFA-88A4-97731E5488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DADB25F5-6C61-44BF-A8C2-107A8B072A9D}" type="pres">
      <dgm:prSet presAssocID="{F37502BB-31E2-4C24-A605-56C1707A6CE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1B0572C-1DFD-445C-A168-D1FAF28973E5}" type="pres">
      <dgm:prSet presAssocID="{F37502BB-31E2-4C24-A605-56C1707A6CE4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68645F9-262F-404A-A22E-50B20862FEF0}" type="pres">
      <dgm:prSet presAssocID="{274B5FE7-E2DD-4085-926E-50D8E255E7B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58A0073-EEFF-41B6-BBEE-21904D65AFD6}" type="pres">
      <dgm:prSet presAssocID="{274B5FE7-E2DD-4085-926E-50D8E255E7BD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AF624AAE-7523-45E2-A0E9-DDC68DECF689}" type="presOf" srcId="{400B5725-E30A-462B-AD7E-80F9DD4C39BA}" destId="{51B0572C-1DFD-445C-A168-D1FAF28973E5}" srcOrd="0" destOrd="3" presId="urn:microsoft.com/office/officeart/2005/8/layout/vList2"/>
    <dgm:cxn modelId="{243F0FD2-248C-4DB3-8FA9-7B6FFBABB1D5}" type="presOf" srcId="{274B5FE7-E2DD-4085-926E-50D8E255E7BD}" destId="{C68645F9-262F-404A-A22E-50B20862FEF0}" srcOrd="0" destOrd="0" presId="urn:microsoft.com/office/officeart/2005/8/layout/vList2"/>
    <dgm:cxn modelId="{94D9E53B-AD25-4209-93D4-D739C2599021}" srcId="{F37502BB-31E2-4C24-A605-56C1707A6CE4}" destId="{2A3BB1AF-FE08-49F9-89E7-B991FE50A316}" srcOrd="1" destOrd="0" parTransId="{FFF4E366-B77E-4DC6-98BB-20B09EFEE077}" sibTransId="{3E3764A3-C5C3-4D51-875A-2F247BC809BA}"/>
    <dgm:cxn modelId="{4DF0D501-4F75-4785-AF10-42035C65E1EE}" type="presOf" srcId="{F6625DE1-B328-4E8B-AF1D-343B9D103E5F}" destId="{B58A0073-EEFF-41B6-BBEE-21904D65AFD6}" srcOrd="0" destOrd="1" presId="urn:microsoft.com/office/officeart/2005/8/layout/vList2"/>
    <dgm:cxn modelId="{9EB93174-58F9-4EFE-B880-D46D8FEB17F0}" srcId="{F37502BB-31E2-4C24-A605-56C1707A6CE4}" destId="{E8B7DC69-6E97-4FFF-9D30-87C0D57F09EC}" srcOrd="2" destOrd="0" parTransId="{BB46644F-514B-473E-9C3B-E6EB0F004C54}" sibTransId="{EBAAAC44-2C2F-423E-862B-90095AC500E3}"/>
    <dgm:cxn modelId="{F31C0DEF-8131-47C4-A68A-81ECE9FF22FC}" type="presOf" srcId="{2A3BB1AF-FE08-49F9-89E7-B991FE50A316}" destId="{51B0572C-1DFD-445C-A168-D1FAF28973E5}" srcOrd="0" destOrd="1" presId="urn:microsoft.com/office/officeart/2005/8/layout/vList2"/>
    <dgm:cxn modelId="{38613DDE-2A03-4B51-9CE8-2278F10B07C2}" srcId="{274B5FE7-E2DD-4085-926E-50D8E255E7BD}" destId="{F7F7F1E1-7C95-4A07-AD16-17D5D7430A2A}" srcOrd="0" destOrd="0" parTransId="{94864A1B-49C2-4453-97AB-247005321E34}" sibTransId="{6BCFE7BE-E8C8-4292-B974-C8A8CFA8AC3F}"/>
    <dgm:cxn modelId="{471D9A24-38DF-428B-AF01-CD15101084F3}" type="presOf" srcId="{B0EF5546-F236-4FFA-88A4-97731E54886C}" destId="{F010E75C-8E47-4F5D-890C-5B40A0E12A15}" srcOrd="0" destOrd="0" presId="urn:microsoft.com/office/officeart/2005/8/layout/vList2"/>
    <dgm:cxn modelId="{80524F28-3EE5-4D42-BFC8-6CF339BF9504}" type="presOf" srcId="{3CFE282E-9904-4B17-92E7-4B71F120C807}" destId="{51B0572C-1DFD-445C-A168-D1FAF28973E5}" srcOrd="0" destOrd="0" presId="urn:microsoft.com/office/officeart/2005/8/layout/vList2"/>
    <dgm:cxn modelId="{B229B6B2-7DCD-4441-9681-7726B2F1474F}" srcId="{B0EF5546-F236-4FFA-88A4-97731E54886C}" destId="{F37502BB-31E2-4C24-A605-56C1707A6CE4}" srcOrd="0" destOrd="0" parTransId="{AC702160-3D39-4D64-A4B4-D6587CC76337}" sibTransId="{1F1F46EE-00CA-4693-8406-9F41577892C9}"/>
    <dgm:cxn modelId="{BC97407C-411A-4440-92BF-A31E7C9F2652}" srcId="{F37502BB-31E2-4C24-A605-56C1707A6CE4}" destId="{3CFE282E-9904-4B17-92E7-4B71F120C807}" srcOrd="0" destOrd="0" parTransId="{4561CD77-901E-482B-B882-0382CFAEAF1C}" sibTransId="{62E4DAED-CB06-42AD-A9D5-4AB4F6ECF18E}"/>
    <dgm:cxn modelId="{41DB2F68-005B-4B0B-970A-87E16BBC3F5E}" type="presOf" srcId="{E8B7DC69-6E97-4FFF-9D30-87C0D57F09EC}" destId="{51B0572C-1DFD-445C-A168-D1FAF28973E5}" srcOrd="0" destOrd="2" presId="urn:microsoft.com/office/officeart/2005/8/layout/vList2"/>
    <dgm:cxn modelId="{DC951C7D-F5B4-4F46-ABF8-54E13B9B5593}" srcId="{B0EF5546-F236-4FFA-88A4-97731E54886C}" destId="{274B5FE7-E2DD-4085-926E-50D8E255E7BD}" srcOrd="1" destOrd="0" parTransId="{D96EB872-B010-4974-B96D-DD18879A43AB}" sibTransId="{440DDC1C-92BF-4B3E-AE5E-4ECE6EDCE8C0}"/>
    <dgm:cxn modelId="{DE4B60D6-B4A4-453A-9D04-EEC5336B2B0C}" type="presOf" srcId="{F37502BB-31E2-4C24-A605-56C1707A6CE4}" destId="{DADB25F5-6C61-44BF-A8C2-107A8B072A9D}" srcOrd="0" destOrd="0" presId="urn:microsoft.com/office/officeart/2005/8/layout/vList2"/>
    <dgm:cxn modelId="{6A4DD5AC-2A59-4AB2-8C87-C6D61844C42D}" srcId="{274B5FE7-E2DD-4085-926E-50D8E255E7BD}" destId="{F6625DE1-B328-4E8B-AF1D-343B9D103E5F}" srcOrd="1" destOrd="0" parTransId="{4FBA071B-85CC-48BC-9A51-65C66F705D40}" sibTransId="{492BAD81-F4EC-4460-90C4-40B42D4D63E6}"/>
    <dgm:cxn modelId="{244F3906-A112-46BC-8B30-77535E046645}" srcId="{F37502BB-31E2-4C24-A605-56C1707A6CE4}" destId="{400B5725-E30A-462B-AD7E-80F9DD4C39BA}" srcOrd="3" destOrd="0" parTransId="{C24E091C-ABB4-41C2-8CEF-AF4F2E692780}" sibTransId="{260C02ED-FBCD-43EA-8048-61550215CA53}"/>
    <dgm:cxn modelId="{6CB3D2DE-62EB-4E60-A6E8-B408C3A15C3D}" type="presOf" srcId="{F7F7F1E1-7C95-4A07-AD16-17D5D7430A2A}" destId="{B58A0073-EEFF-41B6-BBEE-21904D65AFD6}" srcOrd="0" destOrd="0" presId="urn:microsoft.com/office/officeart/2005/8/layout/vList2"/>
    <dgm:cxn modelId="{29DD4F42-A37C-4AD0-9723-9AF0B8B87791}" type="presParOf" srcId="{F010E75C-8E47-4F5D-890C-5B40A0E12A15}" destId="{DADB25F5-6C61-44BF-A8C2-107A8B072A9D}" srcOrd="0" destOrd="0" presId="urn:microsoft.com/office/officeart/2005/8/layout/vList2"/>
    <dgm:cxn modelId="{F32D46B1-886C-4F4F-9D96-EF313DDC9660}" type="presParOf" srcId="{F010E75C-8E47-4F5D-890C-5B40A0E12A15}" destId="{51B0572C-1DFD-445C-A168-D1FAF28973E5}" srcOrd="1" destOrd="0" presId="urn:microsoft.com/office/officeart/2005/8/layout/vList2"/>
    <dgm:cxn modelId="{956EC15C-48B4-4D2D-B58D-24EFADE057DC}" type="presParOf" srcId="{F010E75C-8E47-4F5D-890C-5B40A0E12A15}" destId="{C68645F9-262F-404A-A22E-50B20862FEF0}" srcOrd="2" destOrd="0" presId="urn:microsoft.com/office/officeart/2005/8/layout/vList2"/>
    <dgm:cxn modelId="{B648B6D6-0F06-4121-94E5-51EEFADF98E6}" type="presParOf" srcId="{F010E75C-8E47-4F5D-890C-5B40A0E12A15}" destId="{B58A0073-EEFF-41B6-BBEE-21904D65AFD6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C57F2B-A815-4060-B1BA-03D72B63EC5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BF20207D-2DD3-4FDE-BBF8-44CAFF3752F4}">
      <dgm:prSet phldrT="[Text]"/>
      <dgm:spPr/>
      <dgm:t>
        <a:bodyPr/>
        <a:lstStyle/>
        <a:p>
          <a:r>
            <a:rPr lang="nl-NL" dirty="0" smtClean="0"/>
            <a:t>New ESSnet project starts end 2018</a:t>
          </a:r>
          <a:endParaRPr lang="el-GR" dirty="0"/>
        </a:p>
      </dgm:t>
    </dgm:pt>
    <dgm:pt modelId="{5AE2A1CE-1D81-4E33-A794-AE309E203CEF}" type="parTrans" cxnId="{CA2800CC-C014-46F2-9BCE-16A78F95BEDF}">
      <dgm:prSet/>
      <dgm:spPr/>
      <dgm:t>
        <a:bodyPr/>
        <a:lstStyle/>
        <a:p>
          <a:endParaRPr lang="el-GR"/>
        </a:p>
      </dgm:t>
    </dgm:pt>
    <dgm:pt modelId="{74AD78BD-1D4E-4C80-AD93-AA70B8912215}" type="sibTrans" cxnId="{CA2800CC-C014-46F2-9BCE-16A78F95BEDF}">
      <dgm:prSet/>
      <dgm:spPr/>
      <dgm:t>
        <a:bodyPr/>
        <a:lstStyle/>
        <a:p>
          <a:endParaRPr lang="el-GR"/>
        </a:p>
      </dgm:t>
    </dgm:pt>
    <dgm:pt modelId="{B29FB650-87DD-492D-A3AE-42FC238688FE}">
      <dgm:prSet/>
      <dgm:spPr/>
      <dgm:t>
        <a:bodyPr/>
        <a:lstStyle/>
        <a:p>
          <a:r>
            <a:rPr lang="nl-NL" dirty="0" smtClean="0"/>
            <a:t>Research topics:</a:t>
          </a:r>
          <a:endParaRPr lang="nl-NL" dirty="0"/>
        </a:p>
      </dgm:t>
    </dgm:pt>
    <dgm:pt modelId="{80A966C5-D9F8-4950-9925-011C3861F0BE}" type="parTrans" cxnId="{8632D1D1-0E3C-4D7C-9BDC-C5398AEBC8B9}">
      <dgm:prSet/>
      <dgm:spPr/>
      <dgm:t>
        <a:bodyPr/>
        <a:lstStyle/>
        <a:p>
          <a:endParaRPr lang="el-GR"/>
        </a:p>
      </dgm:t>
    </dgm:pt>
    <dgm:pt modelId="{75091889-2F8E-4034-A29E-AA5BE2787F51}" type="sibTrans" cxnId="{8632D1D1-0E3C-4D7C-9BDC-C5398AEBC8B9}">
      <dgm:prSet/>
      <dgm:spPr/>
      <dgm:t>
        <a:bodyPr/>
        <a:lstStyle/>
        <a:p>
          <a:endParaRPr lang="el-GR"/>
        </a:p>
      </dgm:t>
    </dgm:pt>
    <dgm:pt modelId="{5437C91E-9069-4D7D-9760-FF8C7D6B0AD8}">
      <dgm:prSet/>
      <dgm:spPr/>
      <dgm:t>
        <a:bodyPr/>
        <a:lstStyle/>
        <a:p>
          <a:r>
            <a:rPr lang="nl-NL" dirty="0" smtClean="0"/>
            <a:t>Reference frame of ports</a:t>
          </a:r>
          <a:endParaRPr lang="nl-NL" dirty="0"/>
        </a:p>
      </dgm:t>
    </dgm:pt>
    <dgm:pt modelId="{8301A940-0FAA-46EC-93AB-C61A253271D7}" type="parTrans" cxnId="{6BA9CD1E-3E05-4976-B104-462E6871518C}">
      <dgm:prSet/>
      <dgm:spPr/>
      <dgm:t>
        <a:bodyPr/>
        <a:lstStyle/>
        <a:p>
          <a:endParaRPr lang="el-GR"/>
        </a:p>
      </dgm:t>
    </dgm:pt>
    <dgm:pt modelId="{BBD6848D-1DCC-4E75-B909-E24B0070C16B}" type="sibTrans" cxnId="{6BA9CD1E-3E05-4976-B104-462E6871518C}">
      <dgm:prSet/>
      <dgm:spPr/>
      <dgm:t>
        <a:bodyPr/>
        <a:lstStyle/>
        <a:p>
          <a:endParaRPr lang="el-GR"/>
        </a:p>
      </dgm:t>
    </dgm:pt>
    <dgm:pt modelId="{35E85822-B27B-4377-B98D-C7ABD5999DAF}">
      <dgm:prSet/>
      <dgm:spPr/>
      <dgm:t>
        <a:bodyPr/>
        <a:lstStyle/>
        <a:p>
          <a:r>
            <a:rPr lang="nl-NL" dirty="0" smtClean="0"/>
            <a:t>Further improve of port to port distance matrix</a:t>
          </a:r>
          <a:endParaRPr lang="nl-NL" dirty="0"/>
        </a:p>
      </dgm:t>
    </dgm:pt>
    <dgm:pt modelId="{DB82A4E0-12CC-4956-9CAD-B36B1B72D38B}" type="parTrans" cxnId="{CD6F64D9-7DF8-4EFB-993E-5037F4EC1145}">
      <dgm:prSet/>
      <dgm:spPr/>
      <dgm:t>
        <a:bodyPr/>
        <a:lstStyle/>
        <a:p>
          <a:endParaRPr lang="el-GR"/>
        </a:p>
      </dgm:t>
    </dgm:pt>
    <dgm:pt modelId="{3C20FE01-5456-461B-9551-BA0F4A35A769}" type="sibTrans" cxnId="{CD6F64D9-7DF8-4EFB-993E-5037F4EC1145}">
      <dgm:prSet/>
      <dgm:spPr/>
      <dgm:t>
        <a:bodyPr/>
        <a:lstStyle/>
        <a:p>
          <a:endParaRPr lang="el-GR"/>
        </a:p>
      </dgm:t>
    </dgm:pt>
    <dgm:pt modelId="{4137E836-1D4B-4D59-A895-8AF3600C283E}">
      <dgm:prSet/>
      <dgm:spPr/>
      <dgm:t>
        <a:bodyPr/>
        <a:lstStyle/>
        <a:p>
          <a:r>
            <a:rPr lang="nl-NL" smtClean="0"/>
            <a:t>AIS as a fast economic indicator</a:t>
          </a:r>
          <a:endParaRPr lang="nl-NL" dirty="0"/>
        </a:p>
      </dgm:t>
    </dgm:pt>
    <dgm:pt modelId="{DB6DDAC9-AB7D-4892-A3F1-D560D36197A8}" type="parTrans" cxnId="{28C07E96-1DE2-4AA2-8E2A-8644BED3AC86}">
      <dgm:prSet/>
      <dgm:spPr/>
      <dgm:t>
        <a:bodyPr/>
        <a:lstStyle/>
        <a:p>
          <a:endParaRPr lang="el-GR"/>
        </a:p>
      </dgm:t>
    </dgm:pt>
    <dgm:pt modelId="{089EE6E1-8F64-49F1-9612-9FFADC3A898C}" type="sibTrans" cxnId="{28C07E96-1DE2-4AA2-8E2A-8644BED3AC86}">
      <dgm:prSet/>
      <dgm:spPr/>
      <dgm:t>
        <a:bodyPr/>
        <a:lstStyle/>
        <a:p>
          <a:endParaRPr lang="el-GR"/>
        </a:p>
      </dgm:t>
    </dgm:pt>
    <dgm:pt modelId="{D32F4FE4-7754-49BD-81EB-E4464A760E2B}">
      <dgm:prSet/>
      <dgm:spPr/>
      <dgm:t>
        <a:bodyPr/>
        <a:lstStyle/>
        <a:p>
          <a:r>
            <a:rPr lang="nl-NL" dirty="0" smtClean="0"/>
            <a:t>Combining AIS with other data </a:t>
          </a:r>
          <a:r>
            <a:rPr lang="en-US" baseline="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to provide more detailed  information (e.g. on the type and capacity of ships)</a:t>
          </a:r>
          <a:endParaRPr lang="nl-NL" dirty="0"/>
        </a:p>
      </dgm:t>
    </dgm:pt>
    <dgm:pt modelId="{98244FA8-04D4-41AE-886E-B6BA314A0300}" type="parTrans" cxnId="{D35E8813-D53E-4983-A7E6-5C0FF88F1640}">
      <dgm:prSet/>
      <dgm:spPr/>
      <dgm:t>
        <a:bodyPr/>
        <a:lstStyle/>
        <a:p>
          <a:endParaRPr lang="el-GR"/>
        </a:p>
      </dgm:t>
    </dgm:pt>
    <dgm:pt modelId="{6813A421-FCC5-486A-8989-BC4BBDC42C00}" type="sibTrans" cxnId="{D35E8813-D53E-4983-A7E6-5C0FF88F1640}">
      <dgm:prSet/>
      <dgm:spPr/>
      <dgm:t>
        <a:bodyPr/>
        <a:lstStyle/>
        <a:p>
          <a:endParaRPr lang="el-GR"/>
        </a:p>
      </dgm:t>
    </dgm:pt>
    <dgm:pt modelId="{54F41D9F-7EFE-409D-A930-71C33AEF785F}">
      <dgm:prSet/>
      <dgm:spPr/>
      <dgm:t>
        <a:bodyPr/>
        <a:lstStyle/>
        <a:p>
          <a:r>
            <a:rPr lang="nl-NL" dirty="0" smtClean="0"/>
            <a:t>Anomalies in the movements of ships</a:t>
          </a:r>
          <a:endParaRPr lang="nl-NL" dirty="0"/>
        </a:p>
      </dgm:t>
    </dgm:pt>
    <dgm:pt modelId="{F26070AF-E1EE-450E-BB01-11F8EAFAFA91}" type="parTrans" cxnId="{24384573-7B1D-4300-A6DE-D7F1B365F3D7}">
      <dgm:prSet/>
      <dgm:spPr/>
      <dgm:t>
        <a:bodyPr/>
        <a:lstStyle/>
        <a:p>
          <a:endParaRPr lang="el-GR"/>
        </a:p>
      </dgm:t>
    </dgm:pt>
    <dgm:pt modelId="{E38752CD-7754-411F-9B50-7B0ED364C0A0}" type="sibTrans" cxnId="{24384573-7B1D-4300-A6DE-D7F1B365F3D7}">
      <dgm:prSet/>
      <dgm:spPr/>
      <dgm:t>
        <a:bodyPr/>
        <a:lstStyle/>
        <a:p>
          <a:endParaRPr lang="el-GR"/>
        </a:p>
      </dgm:t>
    </dgm:pt>
    <dgm:pt modelId="{1A89A7F9-558D-47EE-8055-4B0990096EC8}" type="pres">
      <dgm:prSet presAssocID="{93C57F2B-A815-4060-B1BA-03D72B63EC5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C34289B-F0D2-41A3-894F-C0F9099DEA03}" type="pres">
      <dgm:prSet presAssocID="{BF20207D-2DD3-4FDE-BBF8-44CAFF3752F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F08A9ED-4D64-45D5-9446-2502C02F34AB}" type="pres">
      <dgm:prSet presAssocID="{74AD78BD-1D4E-4C80-AD93-AA70B8912215}" presName="spacer" presStyleCnt="0"/>
      <dgm:spPr/>
    </dgm:pt>
    <dgm:pt modelId="{8A0E1965-5EB9-468D-AD6E-15B3F36438E9}" type="pres">
      <dgm:prSet presAssocID="{B29FB650-87DD-492D-A3AE-42FC238688F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45CBC9D-C92E-4534-93F7-7FB7C7973A73}" type="pres">
      <dgm:prSet presAssocID="{B29FB650-87DD-492D-A3AE-42FC238688FE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8C07E96-1DE2-4AA2-8E2A-8644BED3AC86}" srcId="{B29FB650-87DD-492D-A3AE-42FC238688FE}" destId="{4137E836-1D4B-4D59-A895-8AF3600C283E}" srcOrd="4" destOrd="0" parTransId="{DB6DDAC9-AB7D-4892-A3F1-D560D36197A8}" sibTransId="{089EE6E1-8F64-49F1-9612-9FFADC3A898C}"/>
    <dgm:cxn modelId="{D35E8813-D53E-4983-A7E6-5C0FF88F1640}" srcId="{B29FB650-87DD-492D-A3AE-42FC238688FE}" destId="{D32F4FE4-7754-49BD-81EB-E4464A760E2B}" srcOrd="0" destOrd="0" parTransId="{98244FA8-04D4-41AE-886E-B6BA314A0300}" sibTransId="{6813A421-FCC5-486A-8989-BC4BBDC42C00}"/>
    <dgm:cxn modelId="{DD2A09B8-CB78-4BA1-AC6E-7876F7992BB2}" type="presOf" srcId="{BF20207D-2DD3-4FDE-BBF8-44CAFF3752F4}" destId="{FC34289B-F0D2-41A3-894F-C0F9099DEA03}" srcOrd="0" destOrd="0" presId="urn:microsoft.com/office/officeart/2005/8/layout/vList2"/>
    <dgm:cxn modelId="{40CC3DEC-2BFB-43FC-BC77-86918013CC55}" type="presOf" srcId="{5437C91E-9069-4D7D-9760-FF8C7D6B0AD8}" destId="{945CBC9D-C92E-4534-93F7-7FB7C7973A73}" srcOrd="0" destOrd="2" presId="urn:microsoft.com/office/officeart/2005/8/layout/vList2"/>
    <dgm:cxn modelId="{24384573-7B1D-4300-A6DE-D7F1B365F3D7}" srcId="{B29FB650-87DD-492D-A3AE-42FC238688FE}" destId="{54F41D9F-7EFE-409D-A930-71C33AEF785F}" srcOrd="1" destOrd="0" parTransId="{F26070AF-E1EE-450E-BB01-11F8EAFAFA91}" sibTransId="{E38752CD-7754-411F-9B50-7B0ED364C0A0}"/>
    <dgm:cxn modelId="{8632D1D1-0E3C-4D7C-9BDC-C5398AEBC8B9}" srcId="{93C57F2B-A815-4060-B1BA-03D72B63EC53}" destId="{B29FB650-87DD-492D-A3AE-42FC238688FE}" srcOrd="1" destOrd="0" parTransId="{80A966C5-D9F8-4950-9925-011C3861F0BE}" sibTransId="{75091889-2F8E-4034-A29E-AA5BE2787F51}"/>
    <dgm:cxn modelId="{82A6034C-55B3-4211-A3B5-8F8174641C4E}" type="presOf" srcId="{4137E836-1D4B-4D59-A895-8AF3600C283E}" destId="{945CBC9D-C92E-4534-93F7-7FB7C7973A73}" srcOrd="0" destOrd="4" presId="urn:microsoft.com/office/officeart/2005/8/layout/vList2"/>
    <dgm:cxn modelId="{5A6E49A2-D0F5-4138-8A85-A9D34CED04C0}" type="presOf" srcId="{93C57F2B-A815-4060-B1BA-03D72B63EC53}" destId="{1A89A7F9-558D-47EE-8055-4B0990096EC8}" srcOrd="0" destOrd="0" presId="urn:microsoft.com/office/officeart/2005/8/layout/vList2"/>
    <dgm:cxn modelId="{03991534-D950-4D58-8EAF-D2759AC9ACF6}" type="presOf" srcId="{B29FB650-87DD-492D-A3AE-42FC238688FE}" destId="{8A0E1965-5EB9-468D-AD6E-15B3F36438E9}" srcOrd="0" destOrd="0" presId="urn:microsoft.com/office/officeart/2005/8/layout/vList2"/>
    <dgm:cxn modelId="{CD6F64D9-7DF8-4EFB-993E-5037F4EC1145}" srcId="{B29FB650-87DD-492D-A3AE-42FC238688FE}" destId="{35E85822-B27B-4377-B98D-C7ABD5999DAF}" srcOrd="3" destOrd="0" parTransId="{DB82A4E0-12CC-4956-9CAD-B36B1B72D38B}" sibTransId="{3C20FE01-5456-461B-9551-BA0F4A35A769}"/>
    <dgm:cxn modelId="{9277B4BC-1303-4292-82D7-DDBEE94C3F85}" type="presOf" srcId="{35E85822-B27B-4377-B98D-C7ABD5999DAF}" destId="{945CBC9D-C92E-4534-93F7-7FB7C7973A73}" srcOrd="0" destOrd="3" presId="urn:microsoft.com/office/officeart/2005/8/layout/vList2"/>
    <dgm:cxn modelId="{412CD75D-795C-49BE-8B20-360466122D01}" type="presOf" srcId="{D32F4FE4-7754-49BD-81EB-E4464A760E2B}" destId="{945CBC9D-C92E-4534-93F7-7FB7C7973A73}" srcOrd="0" destOrd="0" presId="urn:microsoft.com/office/officeart/2005/8/layout/vList2"/>
    <dgm:cxn modelId="{CA2800CC-C014-46F2-9BCE-16A78F95BEDF}" srcId="{93C57F2B-A815-4060-B1BA-03D72B63EC53}" destId="{BF20207D-2DD3-4FDE-BBF8-44CAFF3752F4}" srcOrd="0" destOrd="0" parTransId="{5AE2A1CE-1D81-4E33-A794-AE309E203CEF}" sibTransId="{74AD78BD-1D4E-4C80-AD93-AA70B8912215}"/>
    <dgm:cxn modelId="{6BA9CD1E-3E05-4976-B104-462E6871518C}" srcId="{B29FB650-87DD-492D-A3AE-42FC238688FE}" destId="{5437C91E-9069-4D7D-9760-FF8C7D6B0AD8}" srcOrd="2" destOrd="0" parTransId="{8301A940-0FAA-46EC-93AB-C61A253271D7}" sibTransId="{BBD6848D-1DCC-4E75-B909-E24B0070C16B}"/>
    <dgm:cxn modelId="{B4FF4511-B00F-4C4B-8451-DA3C7BE04BD3}" type="presOf" srcId="{54F41D9F-7EFE-409D-A930-71C33AEF785F}" destId="{945CBC9D-C92E-4534-93F7-7FB7C7973A73}" srcOrd="0" destOrd="1" presId="urn:microsoft.com/office/officeart/2005/8/layout/vList2"/>
    <dgm:cxn modelId="{E043C77C-5542-4B72-BA57-6F13C714DE19}" type="presParOf" srcId="{1A89A7F9-558D-47EE-8055-4B0990096EC8}" destId="{FC34289B-F0D2-41A3-894F-C0F9099DEA03}" srcOrd="0" destOrd="0" presId="urn:microsoft.com/office/officeart/2005/8/layout/vList2"/>
    <dgm:cxn modelId="{B9851854-EE4F-454D-91F1-04885CF9D1A2}" type="presParOf" srcId="{1A89A7F9-558D-47EE-8055-4B0990096EC8}" destId="{EF08A9ED-4D64-45D5-9446-2502C02F34AB}" srcOrd="1" destOrd="0" presId="urn:microsoft.com/office/officeart/2005/8/layout/vList2"/>
    <dgm:cxn modelId="{22F1DA62-2E3B-4F18-9DCA-D21FA86B64AF}" type="presParOf" srcId="{1A89A7F9-558D-47EE-8055-4B0990096EC8}" destId="{8A0E1965-5EB9-468D-AD6E-15B3F36438E9}" srcOrd="2" destOrd="0" presId="urn:microsoft.com/office/officeart/2005/8/layout/vList2"/>
    <dgm:cxn modelId="{DC072E06-8BA8-4E23-863B-A13D49D35667}" type="presParOf" srcId="{1A89A7F9-558D-47EE-8055-4B0990096EC8}" destId="{945CBC9D-C92E-4534-93F7-7FB7C7973A73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0B5E266-EFEE-4D03-A45A-93DFE1F5CF37}">
      <dsp:nvSpPr>
        <dsp:cNvPr id="0" name=""/>
        <dsp:cNvSpPr/>
      </dsp:nvSpPr>
      <dsp:spPr>
        <a:xfrm>
          <a:off x="0" y="358407"/>
          <a:ext cx="78486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3D32F2-E14C-4A98-8423-78433D3255E3}">
      <dsp:nvSpPr>
        <dsp:cNvPr id="0" name=""/>
        <dsp:cNvSpPr/>
      </dsp:nvSpPr>
      <dsp:spPr>
        <a:xfrm>
          <a:off x="392430" y="137007"/>
          <a:ext cx="5494020" cy="4428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7661" tIns="0" rIns="207661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Introduction</a:t>
          </a:r>
          <a:endParaRPr lang="el-GR" sz="2400" b="1" kern="1200" dirty="0"/>
        </a:p>
      </dsp:txBody>
      <dsp:txXfrm>
        <a:off x="392430" y="137007"/>
        <a:ext cx="5494020" cy="442800"/>
      </dsp:txXfrm>
    </dsp:sp>
    <dsp:sp modelId="{E9F908F7-2C82-4C0A-843C-7EF1D05D04FE}">
      <dsp:nvSpPr>
        <dsp:cNvPr id="0" name=""/>
        <dsp:cNvSpPr/>
      </dsp:nvSpPr>
      <dsp:spPr>
        <a:xfrm>
          <a:off x="0" y="1038807"/>
          <a:ext cx="78486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19303"/>
              <a:satOff val="6209"/>
              <a:lumOff val="-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F0114E-DDBA-4C1E-8911-0EA1B0302E4B}">
      <dsp:nvSpPr>
        <dsp:cNvPr id="0" name=""/>
        <dsp:cNvSpPr/>
      </dsp:nvSpPr>
      <dsp:spPr>
        <a:xfrm>
          <a:off x="392430" y="817407"/>
          <a:ext cx="5494020" cy="442800"/>
        </a:xfrm>
        <a:prstGeom prst="roundRect">
          <a:avLst/>
        </a:prstGeom>
        <a:gradFill rotWithShape="0">
          <a:gsLst>
            <a:gs pos="0">
              <a:schemeClr val="accent5">
                <a:hueOff val="-619303"/>
                <a:satOff val="6209"/>
                <a:lumOff val="-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619303"/>
                <a:satOff val="6209"/>
                <a:lumOff val="-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619303"/>
                <a:satOff val="6209"/>
                <a:lumOff val="-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7661" tIns="0" rIns="207661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noProof="0" dirty="0" smtClean="0"/>
            <a:t>Automatic Identification System (AIS)</a:t>
          </a:r>
        </a:p>
      </dsp:txBody>
      <dsp:txXfrm>
        <a:off x="392430" y="817407"/>
        <a:ext cx="5494020" cy="442800"/>
      </dsp:txXfrm>
    </dsp:sp>
    <dsp:sp modelId="{39708ED2-F3D6-4767-B38B-B436064A3517}">
      <dsp:nvSpPr>
        <dsp:cNvPr id="0" name=""/>
        <dsp:cNvSpPr/>
      </dsp:nvSpPr>
      <dsp:spPr>
        <a:xfrm>
          <a:off x="0" y="1939592"/>
          <a:ext cx="78486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238607"/>
              <a:satOff val="12418"/>
              <a:lumOff val="-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2E6171-2C0B-48F6-B27A-A376600AFAFF}">
      <dsp:nvSpPr>
        <dsp:cNvPr id="0" name=""/>
        <dsp:cNvSpPr/>
      </dsp:nvSpPr>
      <dsp:spPr>
        <a:xfrm>
          <a:off x="392430" y="1497807"/>
          <a:ext cx="5516875" cy="663185"/>
        </a:xfrm>
        <a:prstGeom prst="roundRect">
          <a:avLst/>
        </a:prstGeom>
        <a:gradFill rotWithShape="0">
          <a:gsLst>
            <a:gs pos="0">
              <a:schemeClr val="accent5">
                <a:hueOff val="-1238607"/>
                <a:satOff val="12418"/>
                <a:lumOff val="-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1238607"/>
                <a:satOff val="12418"/>
                <a:lumOff val="-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1238607"/>
                <a:satOff val="12418"/>
                <a:lumOff val="-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7661" tIns="0" rIns="207661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noProof="0" dirty="0" smtClean="0"/>
            <a:t>Define ship’s journey </a:t>
          </a:r>
          <a:r>
            <a:rPr lang="en-US" sz="2400" kern="1200" dirty="0" smtClean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rPr>
            <a:t> </a:t>
          </a:r>
          <a:endParaRPr lang="en-GB" sz="2400" b="1" kern="1200" noProof="0" dirty="0" smtClean="0"/>
        </a:p>
      </dsp:txBody>
      <dsp:txXfrm>
        <a:off x="392430" y="1497807"/>
        <a:ext cx="5516875" cy="663185"/>
      </dsp:txXfrm>
    </dsp:sp>
    <dsp:sp modelId="{3229EE33-6546-4B23-8F17-537821082E81}">
      <dsp:nvSpPr>
        <dsp:cNvPr id="0" name=""/>
        <dsp:cNvSpPr/>
      </dsp:nvSpPr>
      <dsp:spPr>
        <a:xfrm>
          <a:off x="0" y="2619992"/>
          <a:ext cx="78486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857910"/>
              <a:satOff val="18626"/>
              <a:lumOff val="-1294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18C6FC-0D7D-456D-8DC1-32FDA54FEB40}">
      <dsp:nvSpPr>
        <dsp:cNvPr id="0" name=""/>
        <dsp:cNvSpPr/>
      </dsp:nvSpPr>
      <dsp:spPr>
        <a:xfrm>
          <a:off x="392430" y="2398592"/>
          <a:ext cx="5494020" cy="442800"/>
        </a:xfrm>
        <a:prstGeom prst="roundRect">
          <a:avLst/>
        </a:prstGeom>
        <a:gradFill rotWithShape="0">
          <a:gsLst>
            <a:gs pos="0">
              <a:schemeClr val="accent5">
                <a:hueOff val="-1857910"/>
                <a:satOff val="18626"/>
                <a:lumOff val="-12941"/>
                <a:alphaOff val="0"/>
                <a:shade val="51000"/>
                <a:satMod val="130000"/>
              </a:schemeClr>
            </a:gs>
            <a:gs pos="80000">
              <a:schemeClr val="accent5">
                <a:hueOff val="-1857910"/>
                <a:satOff val="18626"/>
                <a:lumOff val="-12941"/>
                <a:alphaOff val="0"/>
                <a:shade val="93000"/>
                <a:satMod val="130000"/>
              </a:schemeClr>
            </a:gs>
            <a:gs pos="100000">
              <a:schemeClr val="accent5">
                <a:hueOff val="-1857910"/>
                <a:satOff val="18626"/>
                <a:lumOff val="-129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7661" tIns="0" rIns="207661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Visualization</a:t>
          </a:r>
          <a:endParaRPr lang="en-GB" sz="2400" b="1" kern="1200" noProof="0" dirty="0" smtClean="0"/>
        </a:p>
      </dsp:txBody>
      <dsp:txXfrm>
        <a:off x="392430" y="2398592"/>
        <a:ext cx="5494020" cy="442800"/>
      </dsp:txXfrm>
    </dsp:sp>
    <dsp:sp modelId="{6BAA9725-379B-4273-AD0A-D5323BB16666}">
      <dsp:nvSpPr>
        <dsp:cNvPr id="0" name=""/>
        <dsp:cNvSpPr/>
      </dsp:nvSpPr>
      <dsp:spPr>
        <a:xfrm>
          <a:off x="0" y="3300392"/>
          <a:ext cx="78486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477214"/>
              <a:satOff val="24835"/>
              <a:lumOff val="-1725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68D36-AC38-423B-916D-0922A1B210F4}">
      <dsp:nvSpPr>
        <dsp:cNvPr id="0" name=""/>
        <dsp:cNvSpPr/>
      </dsp:nvSpPr>
      <dsp:spPr>
        <a:xfrm>
          <a:off x="392430" y="3078992"/>
          <a:ext cx="5494020" cy="442800"/>
        </a:xfrm>
        <a:prstGeom prst="roundRect">
          <a:avLst/>
        </a:prstGeom>
        <a:gradFill rotWithShape="0">
          <a:gsLst>
            <a:gs pos="0">
              <a:schemeClr val="accent5">
                <a:hueOff val="-2477214"/>
                <a:satOff val="24835"/>
                <a:lumOff val="-17255"/>
                <a:alphaOff val="0"/>
                <a:shade val="51000"/>
                <a:satMod val="130000"/>
              </a:schemeClr>
            </a:gs>
            <a:gs pos="80000">
              <a:schemeClr val="accent5">
                <a:hueOff val="-2477214"/>
                <a:satOff val="24835"/>
                <a:lumOff val="-17255"/>
                <a:alphaOff val="0"/>
                <a:shade val="93000"/>
                <a:satMod val="130000"/>
              </a:schemeClr>
            </a:gs>
            <a:gs pos="100000">
              <a:schemeClr val="accent5">
                <a:hueOff val="-2477214"/>
                <a:satOff val="24835"/>
                <a:lumOff val="-1725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7661" tIns="0" rIns="207661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noProof="0" dirty="0" smtClean="0"/>
            <a:t>AIS meets </a:t>
          </a:r>
          <a:r>
            <a:rPr lang="en-GB" sz="2400" b="1" kern="1200" noProof="0" dirty="0" err="1" smtClean="0"/>
            <a:t>IoT</a:t>
          </a:r>
          <a:endParaRPr lang="en-GB" sz="2400" b="1" kern="1200" noProof="0" dirty="0" smtClean="0"/>
        </a:p>
      </dsp:txBody>
      <dsp:txXfrm>
        <a:off x="392430" y="3078992"/>
        <a:ext cx="5494020" cy="442800"/>
      </dsp:txXfrm>
    </dsp:sp>
    <dsp:sp modelId="{F18393B4-45DF-4BD5-96C2-96C1E11864BD}">
      <dsp:nvSpPr>
        <dsp:cNvPr id="0" name=""/>
        <dsp:cNvSpPr/>
      </dsp:nvSpPr>
      <dsp:spPr>
        <a:xfrm>
          <a:off x="0" y="3980792"/>
          <a:ext cx="78486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096517"/>
              <a:satOff val="31044"/>
              <a:lumOff val="-2156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A55F00-6743-4C4C-BC90-53FAAA712DB5}">
      <dsp:nvSpPr>
        <dsp:cNvPr id="0" name=""/>
        <dsp:cNvSpPr/>
      </dsp:nvSpPr>
      <dsp:spPr>
        <a:xfrm>
          <a:off x="392430" y="3759392"/>
          <a:ext cx="5494020" cy="442800"/>
        </a:xfrm>
        <a:prstGeom prst="roundRect">
          <a:avLst/>
        </a:prstGeom>
        <a:gradFill rotWithShape="0">
          <a:gsLst>
            <a:gs pos="0">
              <a:schemeClr val="accent5">
                <a:hueOff val="-3096517"/>
                <a:satOff val="31044"/>
                <a:lumOff val="-21569"/>
                <a:alphaOff val="0"/>
                <a:shade val="51000"/>
                <a:satMod val="130000"/>
              </a:schemeClr>
            </a:gs>
            <a:gs pos="80000">
              <a:schemeClr val="accent5">
                <a:hueOff val="-3096517"/>
                <a:satOff val="31044"/>
                <a:lumOff val="-21569"/>
                <a:alphaOff val="0"/>
                <a:shade val="93000"/>
                <a:satMod val="130000"/>
              </a:schemeClr>
            </a:gs>
            <a:gs pos="100000">
              <a:schemeClr val="accent5">
                <a:hueOff val="-3096517"/>
                <a:satOff val="31044"/>
                <a:lumOff val="-215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7661" tIns="0" rIns="207661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b="1" kern="1200" noProof="0" dirty="0" smtClean="0"/>
            <a:t>Next Steps </a:t>
          </a:r>
        </a:p>
      </dsp:txBody>
      <dsp:txXfrm>
        <a:off x="392430" y="3759392"/>
        <a:ext cx="5494020" cy="4428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B1EC52-0B07-44A0-8BDD-E3CB620FFAAB}">
      <dsp:nvSpPr>
        <dsp:cNvPr id="0" name=""/>
        <dsp:cNvSpPr/>
      </dsp:nvSpPr>
      <dsp:spPr>
        <a:xfrm>
          <a:off x="310449" y="0"/>
          <a:ext cx="1472275" cy="82712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3B109A-10AA-467F-AD57-5B4FFB43A392}">
      <dsp:nvSpPr>
        <dsp:cNvPr id="0" name=""/>
        <dsp:cNvSpPr/>
      </dsp:nvSpPr>
      <dsp:spPr>
        <a:xfrm>
          <a:off x="44492" y="656837"/>
          <a:ext cx="2069633" cy="128587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MMSI - Ship’s unique identification system </a:t>
          </a:r>
          <a:endParaRPr lang="el-GR" sz="1900" kern="1200" dirty="0"/>
        </a:p>
      </dsp:txBody>
      <dsp:txXfrm>
        <a:off x="44492" y="656837"/>
        <a:ext cx="2069633" cy="1285874"/>
      </dsp:txXfrm>
    </dsp:sp>
    <dsp:sp modelId="{BD8D3CEB-6C2C-4ADE-872E-D98C760F8B26}">
      <dsp:nvSpPr>
        <dsp:cNvPr id="0" name=""/>
        <dsp:cNvSpPr/>
      </dsp:nvSpPr>
      <dsp:spPr>
        <a:xfrm rot="21503554">
          <a:off x="2326710" y="121350"/>
          <a:ext cx="544306" cy="497304"/>
        </a:xfrm>
        <a:prstGeom prst="mathPlu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500" kern="1200"/>
        </a:p>
      </dsp:txBody>
      <dsp:txXfrm rot="21503554">
        <a:off x="2326710" y="121350"/>
        <a:ext cx="544306" cy="497304"/>
      </dsp:txXfrm>
    </dsp:sp>
    <dsp:sp modelId="{60866B33-C272-4A90-9A80-4473FCDED653}">
      <dsp:nvSpPr>
        <dsp:cNvPr id="0" name=""/>
        <dsp:cNvSpPr/>
      </dsp:nvSpPr>
      <dsp:spPr>
        <a:xfrm>
          <a:off x="3337274" y="0"/>
          <a:ext cx="1115222" cy="6672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D73F10-43D2-4042-B390-D141CF9CD0EA}">
      <dsp:nvSpPr>
        <dsp:cNvPr id="0" name=""/>
        <dsp:cNvSpPr/>
      </dsp:nvSpPr>
      <dsp:spPr>
        <a:xfrm>
          <a:off x="2949219" y="597314"/>
          <a:ext cx="2249050" cy="1285874"/>
        </a:xfrm>
        <a:prstGeom prst="roundRect">
          <a:avLst>
            <a:gd name="adj" fmla="val 10000"/>
          </a:avLst>
        </a:prstGeom>
        <a:solidFill>
          <a:schemeClr val="accent4">
            <a:hueOff val="928412"/>
            <a:satOff val="-28205"/>
            <a:lumOff val="9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GPS data to record and track  position </a:t>
          </a:r>
          <a:endParaRPr lang="el-GR" sz="1900" kern="1200" dirty="0"/>
        </a:p>
      </dsp:txBody>
      <dsp:txXfrm>
        <a:off x="2949219" y="597314"/>
        <a:ext cx="2249050" cy="1285874"/>
      </dsp:txXfrm>
    </dsp:sp>
    <dsp:sp modelId="{9C720FED-E252-4377-88BC-3AA6F9355141}">
      <dsp:nvSpPr>
        <dsp:cNvPr id="0" name=""/>
        <dsp:cNvSpPr/>
      </dsp:nvSpPr>
      <dsp:spPr>
        <a:xfrm rot="59306">
          <a:off x="5060242" y="110331"/>
          <a:ext cx="607881" cy="497304"/>
        </a:xfrm>
        <a:prstGeom prst="mathPlus">
          <a:avLst/>
        </a:prstGeom>
        <a:solidFill>
          <a:schemeClr val="accent4">
            <a:hueOff val="1856823"/>
            <a:satOff val="-56410"/>
            <a:lumOff val="1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1500" kern="1200"/>
        </a:p>
      </dsp:txBody>
      <dsp:txXfrm rot="59306">
        <a:off x="5060242" y="110331"/>
        <a:ext cx="607881" cy="497304"/>
      </dsp:txXfrm>
    </dsp:sp>
    <dsp:sp modelId="{B6BC423D-C92E-4BA1-9F0E-7405BF48149C}">
      <dsp:nvSpPr>
        <dsp:cNvPr id="0" name=""/>
        <dsp:cNvSpPr/>
      </dsp:nvSpPr>
      <dsp:spPr>
        <a:xfrm>
          <a:off x="6189041" y="0"/>
          <a:ext cx="1857785" cy="77848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592234-144A-41D7-8494-E48E2635385E}">
      <dsp:nvSpPr>
        <dsp:cNvPr id="0" name=""/>
        <dsp:cNvSpPr/>
      </dsp:nvSpPr>
      <dsp:spPr>
        <a:xfrm>
          <a:off x="6095815" y="722870"/>
          <a:ext cx="2285103" cy="1285874"/>
        </a:xfrm>
        <a:prstGeom prst="roundRect">
          <a:avLst>
            <a:gd name="adj" fmla="val 10000"/>
          </a:avLst>
        </a:prstGeom>
        <a:solidFill>
          <a:schemeClr val="accent4">
            <a:hueOff val="1856823"/>
            <a:satOff val="-56410"/>
            <a:lumOff val="1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VHF radio signals  for receiving and sending AIS information</a:t>
          </a:r>
          <a:endParaRPr lang="el-GR" sz="1900" kern="1200" dirty="0"/>
        </a:p>
      </dsp:txBody>
      <dsp:txXfrm>
        <a:off x="6095815" y="722870"/>
        <a:ext cx="2285103" cy="128587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4697FCD-D5C8-4653-99E3-50D1B1F39F08}">
      <dsp:nvSpPr>
        <dsp:cNvPr id="0" name=""/>
        <dsp:cNvSpPr/>
      </dsp:nvSpPr>
      <dsp:spPr>
        <a:xfrm>
          <a:off x="0" y="1227"/>
          <a:ext cx="8534400" cy="251214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smtClean="0"/>
            <a:t>The AIS is an international ship identification standard that allows vessels to transmit and receive information in the immediate vicinity.  </a:t>
          </a:r>
          <a:br>
            <a:rPr lang="en-US" sz="2400" i="1" kern="1200" dirty="0" smtClean="0"/>
          </a:br>
          <a:r>
            <a:rPr lang="en-US" sz="2400" i="1" kern="1200" dirty="0" smtClean="0"/>
            <a:t>AIS data comprised of 3 information categories:</a:t>
          </a:r>
          <a:endParaRPr lang="el-GR" sz="2400" i="1" kern="1200" dirty="0"/>
        </a:p>
      </dsp:txBody>
      <dsp:txXfrm>
        <a:off x="0" y="1227"/>
        <a:ext cx="8534400" cy="1356557"/>
      </dsp:txXfrm>
    </dsp:sp>
    <dsp:sp modelId="{793B6672-2FA7-4EC7-B875-EC1F257AE4AF}">
      <dsp:nvSpPr>
        <dsp:cNvPr id="0" name=""/>
        <dsp:cNvSpPr/>
      </dsp:nvSpPr>
      <dsp:spPr>
        <a:xfrm>
          <a:off x="4167" y="1307542"/>
          <a:ext cx="2842021" cy="115558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 smtClean="0"/>
            <a:t>Static</a:t>
          </a:r>
          <a:r>
            <a:rPr lang="en-US" sz="1600" i="1" kern="1200" dirty="0" smtClean="0"/>
            <a:t>:  information on ship characteristics </a:t>
          </a:r>
          <a:r>
            <a:rPr lang="en-US" sz="1400" i="1" kern="1200" dirty="0" smtClean="0"/>
            <a:t/>
          </a:r>
          <a:br>
            <a:rPr lang="en-US" sz="1400" i="1" kern="1200" dirty="0" smtClean="0"/>
          </a:br>
          <a:r>
            <a:rPr lang="en-US" sz="1400" i="1" kern="1200" dirty="0" smtClean="0"/>
            <a:t>(MMSI, IMO number, call sign, ship name , type, dimensions)</a:t>
          </a:r>
          <a:endParaRPr lang="el-GR" sz="1400" i="1" kern="1200" dirty="0"/>
        </a:p>
      </dsp:txBody>
      <dsp:txXfrm>
        <a:off x="4167" y="1307542"/>
        <a:ext cx="2842021" cy="1155586"/>
      </dsp:txXfrm>
    </dsp:sp>
    <dsp:sp modelId="{BD16F496-70B3-4C55-93F3-87F7EA79A9EC}">
      <dsp:nvSpPr>
        <dsp:cNvPr id="0" name=""/>
        <dsp:cNvSpPr/>
      </dsp:nvSpPr>
      <dsp:spPr>
        <a:xfrm>
          <a:off x="2846189" y="1307542"/>
          <a:ext cx="2842021" cy="1155586"/>
        </a:xfrm>
        <a:prstGeom prst="rect">
          <a:avLst/>
        </a:prstGeom>
        <a:solidFill>
          <a:schemeClr val="accent4">
            <a:tint val="40000"/>
            <a:alpha val="90000"/>
            <a:hueOff val="714003"/>
            <a:satOff val="-12085"/>
            <a:lumOff val="31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714003"/>
              <a:satOff val="-12085"/>
              <a:lumOff val="3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 smtClean="0"/>
            <a:t>Dynamic</a:t>
          </a:r>
          <a:r>
            <a:rPr lang="en-US" sz="1600" i="1" kern="1200" dirty="0" smtClean="0"/>
            <a:t>: information on ship movements </a:t>
          </a:r>
          <a:r>
            <a:rPr lang="en-US" sz="1400" i="1" kern="1200" dirty="0" smtClean="0"/>
            <a:t/>
          </a:r>
          <a:br>
            <a:rPr lang="en-US" sz="1400" i="1" kern="1200" dirty="0" smtClean="0"/>
          </a:br>
          <a:r>
            <a:rPr lang="en-US" sz="1400" i="1" kern="1200" dirty="0" smtClean="0"/>
            <a:t>[Ship’s position (long, lat), speed over ground (SOG), course over ground (COG), navigation status]</a:t>
          </a:r>
        </a:p>
      </dsp:txBody>
      <dsp:txXfrm>
        <a:off x="2846189" y="1307542"/>
        <a:ext cx="2842021" cy="1155586"/>
      </dsp:txXfrm>
    </dsp:sp>
    <dsp:sp modelId="{083071A9-19A8-4CBC-90AA-56B233047D8D}">
      <dsp:nvSpPr>
        <dsp:cNvPr id="0" name=""/>
        <dsp:cNvSpPr/>
      </dsp:nvSpPr>
      <dsp:spPr>
        <a:xfrm>
          <a:off x="5688210" y="1307542"/>
          <a:ext cx="2842021" cy="1155586"/>
        </a:xfrm>
        <a:prstGeom prst="rect">
          <a:avLst/>
        </a:prstGeom>
        <a:solidFill>
          <a:schemeClr val="accent4">
            <a:tint val="40000"/>
            <a:alpha val="90000"/>
            <a:hueOff val="1428006"/>
            <a:satOff val="-24171"/>
            <a:lumOff val="63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1428006"/>
              <a:satOff val="-24171"/>
              <a:lumOff val="6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i="1" kern="1200" dirty="0" smtClean="0"/>
            <a:t>Voyage related</a:t>
          </a:r>
          <a:r>
            <a:rPr lang="en-US" sz="1600" i="1" kern="1200" dirty="0" smtClean="0"/>
            <a:t>:  information on current voyage </a:t>
          </a:r>
          <a:r>
            <a:rPr lang="en-US" sz="1400" kern="1200" dirty="0" smtClean="0"/>
            <a:t/>
          </a:r>
          <a:br>
            <a:rPr lang="en-US" sz="1400" kern="1200" dirty="0" smtClean="0"/>
          </a:br>
          <a:r>
            <a:rPr lang="en-US" sz="1400" i="1" kern="1200" dirty="0" smtClean="0"/>
            <a:t>(destination, estimated time of arrival, draught)</a:t>
          </a:r>
          <a:endParaRPr lang="en-US" sz="1400" kern="1200" dirty="0" smtClean="0">
            <a:latin typeface="+mn-lt"/>
            <a:ea typeface="+mn-ea"/>
            <a:cs typeface="+mn-cs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>
              <a:latin typeface="+mn-lt"/>
              <a:ea typeface="+mn-ea"/>
              <a:cs typeface="+mn-cs"/>
            </a:rPr>
            <a:t> </a:t>
          </a:r>
          <a:r>
            <a:rPr lang="en-US" sz="900" kern="1200" dirty="0" smtClean="0"/>
            <a:t>Time does not exist in AIS frames. It is added by receivers</a:t>
          </a:r>
          <a:endParaRPr lang="el-GR" sz="900" i="1" kern="1200" dirty="0"/>
        </a:p>
      </dsp:txBody>
      <dsp:txXfrm>
        <a:off x="5688210" y="1307542"/>
        <a:ext cx="2842021" cy="115558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DB25F5-6C61-44BF-A8C2-107A8B072A9D}">
      <dsp:nvSpPr>
        <dsp:cNvPr id="0" name=""/>
        <dsp:cNvSpPr/>
      </dsp:nvSpPr>
      <dsp:spPr>
        <a:xfrm>
          <a:off x="0" y="76005"/>
          <a:ext cx="7239000" cy="64759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Benefits</a:t>
          </a:r>
          <a:endParaRPr lang="el-GR" sz="2700" kern="1200" dirty="0"/>
        </a:p>
      </dsp:txBody>
      <dsp:txXfrm>
        <a:off x="0" y="76005"/>
        <a:ext cx="7239000" cy="647595"/>
      </dsp:txXfrm>
    </dsp:sp>
    <dsp:sp modelId="{51B0572C-1DFD-445C-A168-D1FAF28973E5}">
      <dsp:nvSpPr>
        <dsp:cNvPr id="0" name=""/>
        <dsp:cNvSpPr/>
      </dsp:nvSpPr>
      <dsp:spPr>
        <a:xfrm>
          <a:off x="0" y="723600"/>
          <a:ext cx="7239000" cy="26268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9838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kern="1200" dirty="0" smtClean="0">
              <a:latin typeface="Calibri"/>
              <a:ea typeface="Calibri"/>
              <a:cs typeface="Times New Roman"/>
            </a:rPr>
            <a:t>improve statistics (e.g., vessel movement statistics between European countries,  such as port visits, and route trajectories)  </a:t>
          </a:r>
          <a:endParaRPr lang="el-GR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kern="1200" dirty="0" smtClean="0">
              <a:latin typeface="Calibri"/>
              <a:ea typeface="Calibri"/>
              <a:cs typeface="Times New Roman"/>
            </a:rPr>
            <a:t>enhance timeliness and accessibility </a:t>
          </a:r>
          <a:endParaRPr lang="el-GR" sz="2100" kern="1200" dirty="0">
            <a:latin typeface="Calibri"/>
            <a:ea typeface="Calibri"/>
            <a:cs typeface="Times New Roman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kern="1200" dirty="0" smtClean="0">
              <a:latin typeface="Calibri"/>
              <a:ea typeface="Calibri"/>
              <a:cs typeface="Times New Roman"/>
            </a:rPr>
            <a:t>reduce the response burden of ports authorities and agencies </a:t>
          </a:r>
          <a:endParaRPr lang="el-GR" sz="2100" kern="1200" dirty="0">
            <a:latin typeface="Calibri"/>
            <a:ea typeface="Calibri"/>
            <a:cs typeface="Times New Roman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kern="1200" dirty="0" smtClean="0">
              <a:latin typeface="Calibri"/>
              <a:ea typeface="Calibri"/>
              <a:cs typeface="Times New Roman"/>
            </a:rPr>
            <a:t>determine the impact of maritime legislation at national and European level</a:t>
          </a:r>
          <a:endParaRPr lang="el-GR" sz="2100" kern="1200" dirty="0"/>
        </a:p>
      </dsp:txBody>
      <dsp:txXfrm>
        <a:off x="0" y="723600"/>
        <a:ext cx="7239000" cy="2626829"/>
      </dsp:txXfrm>
    </dsp:sp>
    <dsp:sp modelId="{C68645F9-262F-404A-A22E-50B20862FEF0}">
      <dsp:nvSpPr>
        <dsp:cNvPr id="0" name=""/>
        <dsp:cNvSpPr/>
      </dsp:nvSpPr>
      <dsp:spPr>
        <a:xfrm>
          <a:off x="0" y="3350430"/>
          <a:ext cx="7239000" cy="647595"/>
        </a:xfrm>
        <a:prstGeom prst="roundRect">
          <a:avLst/>
        </a:prstGeom>
        <a:solidFill>
          <a:schemeClr val="accent4">
            <a:hueOff val="1856823"/>
            <a:satOff val="-56410"/>
            <a:lumOff val="1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Challenges</a:t>
          </a:r>
          <a:endParaRPr lang="el-GR" sz="2700" kern="1200" dirty="0"/>
        </a:p>
      </dsp:txBody>
      <dsp:txXfrm>
        <a:off x="0" y="3350430"/>
        <a:ext cx="7239000" cy="647595"/>
      </dsp:txXfrm>
    </dsp:sp>
    <dsp:sp modelId="{B58A0073-EEFF-41B6-BBEE-21904D65AFD6}">
      <dsp:nvSpPr>
        <dsp:cNvPr id="0" name=""/>
        <dsp:cNvSpPr/>
      </dsp:nvSpPr>
      <dsp:spPr>
        <a:xfrm>
          <a:off x="0" y="3998025"/>
          <a:ext cx="7239000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9838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kern="1200" dirty="0" smtClean="0">
              <a:latin typeface="Calibri"/>
              <a:ea typeface="Calibri"/>
              <a:cs typeface="Times New Roman"/>
            </a:rPr>
            <a:t>technical challenges</a:t>
          </a:r>
          <a:endParaRPr lang="el-GR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kern="1200" dirty="0" smtClean="0">
              <a:latin typeface="Calibri"/>
              <a:ea typeface="Calibri"/>
              <a:cs typeface="Times New Roman"/>
            </a:rPr>
            <a:t>building of capacities to handle AIS data by NSIs</a:t>
          </a:r>
          <a:endParaRPr lang="el-GR" sz="2100" kern="1200" dirty="0"/>
        </a:p>
      </dsp:txBody>
      <dsp:txXfrm>
        <a:off x="0" y="3998025"/>
        <a:ext cx="7239000" cy="72657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34289B-F0D2-41A3-894F-C0F9099DEA03}">
      <dsp:nvSpPr>
        <dsp:cNvPr id="0" name=""/>
        <dsp:cNvSpPr/>
      </dsp:nvSpPr>
      <dsp:spPr>
        <a:xfrm>
          <a:off x="0" y="218859"/>
          <a:ext cx="7162800" cy="6715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kern="1200" dirty="0" smtClean="0"/>
            <a:t>New ESSnet project starts end 2018</a:t>
          </a:r>
          <a:endParaRPr lang="el-GR" sz="2800" kern="1200" dirty="0"/>
        </a:p>
      </dsp:txBody>
      <dsp:txXfrm>
        <a:off x="0" y="218859"/>
        <a:ext cx="7162800" cy="671580"/>
      </dsp:txXfrm>
    </dsp:sp>
    <dsp:sp modelId="{8A0E1965-5EB9-468D-AD6E-15B3F36438E9}">
      <dsp:nvSpPr>
        <dsp:cNvPr id="0" name=""/>
        <dsp:cNvSpPr/>
      </dsp:nvSpPr>
      <dsp:spPr>
        <a:xfrm>
          <a:off x="0" y="971079"/>
          <a:ext cx="7162800" cy="671580"/>
        </a:xfrm>
        <a:prstGeom prst="roundRect">
          <a:avLst/>
        </a:prstGeom>
        <a:solidFill>
          <a:schemeClr val="accent5">
            <a:hueOff val="-3096517"/>
            <a:satOff val="31044"/>
            <a:lumOff val="-215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kern="1200" dirty="0" smtClean="0"/>
            <a:t>Research topics:</a:t>
          </a:r>
          <a:endParaRPr lang="nl-NL" sz="2800" kern="1200" dirty="0"/>
        </a:p>
      </dsp:txBody>
      <dsp:txXfrm>
        <a:off x="0" y="971079"/>
        <a:ext cx="7162800" cy="671580"/>
      </dsp:txXfrm>
    </dsp:sp>
    <dsp:sp modelId="{945CBC9D-C92E-4534-93F7-7FB7C7973A73}">
      <dsp:nvSpPr>
        <dsp:cNvPr id="0" name=""/>
        <dsp:cNvSpPr/>
      </dsp:nvSpPr>
      <dsp:spPr>
        <a:xfrm>
          <a:off x="0" y="1642659"/>
          <a:ext cx="7162800" cy="2202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419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nl-NL" sz="2200" kern="1200" dirty="0" smtClean="0"/>
            <a:t>Combining AIS with other data </a:t>
          </a:r>
          <a:r>
            <a:rPr lang="en-US" sz="2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to provide more detailed  information (e.g. on the type and capacity of ships)</a:t>
          </a:r>
          <a:endParaRPr lang="nl-NL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nl-NL" sz="2200" kern="1200" dirty="0" smtClean="0"/>
            <a:t>Anomalies in the movements of ships</a:t>
          </a:r>
          <a:endParaRPr lang="nl-NL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nl-NL" sz="2200" kern="1200" dirty="0" smtClean="0"/>
            <a:t>Reference frame of ports</a:t>
          </a:r>
          <a:endParaRPr lang="nl-NL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nl-NL" sz="2200" kern="1200" dirty="0" smtClean="0"/>
            <a:t>Further improve of port to port distance matrix</a:t>
          </a:r>
          <a:endParaRPr lang="nl-NL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nl-NL" sz="2200" kern="1200" smtClean="0"/>
            <a:t>AIS as a fast economic indicator</a:t>
          </a:r>
          <a:endParaRPr lang="nl-NL" sz="2200" kern="1200" dirty="0"/>
        </a:p>
      </dsp:txBody>
      <dsp:txXfrm>
        <a:off x="0" y="1642659"/>
        <a:ext cx="7162800" cy="2202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#1">
  <dgm:title val=""/>
  <dgm:desc val=""/>
  <dgm:catLst>
    <dgm:cat type="process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773270" y="0"/>
            <a:ext cx="28879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E58EE-BF46-498B-A790-15E2D5D72282}" type="datetimeFigureOut">
              <a:rPr lang="el-GR" smtClean="0"/>
              <a:pPr/>
              <a:t>23/10/2018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8879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773270" y="9428164"/>
            <a:ext cx="28879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D982B-0474-4BF3-9D81-EE190904ABD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98444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774011" y="0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70DEF-5D95-4316-9C41-C03D524F470F}" type="datetimeFigureOut">
              <a:rPr lang="el-GR" smtClean="0"/>
              <a:pPr/>
              <a:t>23/10/2018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850900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66274" y="4715154"/>
            <a:ext cx="533019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774011" y="9428583"/>
            <a:ext cx="2887186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1C406-DB65-4299-B8CE-5E7E524E7BA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494890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1C406-DB65-4299-B8CE-5E7E524E7BA5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358027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1C406-DB65-4299-B8CE-5E7E524E7BA5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506950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1C406-DB65-4299-B8CE-5E7E524E7BA5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968579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1C406-DB65-4299-B8CE-5E7E524E7BA5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98709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1C406-DB65-4299-B8CE-5E7E524E7BA5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8337858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1C406-DB65-4299-B8CE-5E7E524E7BA5}" type="slidenum">
              <a:rPr lang="el-GR" smtClean="0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299827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1C406-DB65-4299-B8CE-5E7E524E7BA5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683729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1C406-DB65-4299-B8CE-5E7E524E7BA5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892630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1C406-DB65-4299-B8CE-5E7E524E7BA5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782232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1C406-DB65-4299-B8CE-5E7E524E7BA5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008972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1C406-DB65-4299-B8CE-5E7E524E7BA5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29509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1C406-DB65-4299-B8CE-5E7E524E7BA5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290394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400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1C406-DB65-4299-B8CE-5E7E524E7BA5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486674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1C406-DB65-4299-B8CE-5E7E524E7BA5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001597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i="0" baseline="0" dirty="0" smtClean="0"/>
          </a:p>
          <a:p>
            <a:endParaRPr lang="en-US" i="0" baseline="0" dirty="0" smtClean="0"/>
          </a:p>
          <a:p>
            <a:pPr rtl="0" eaLnBrk="1" fontAlgn="auto" latinLnBrk="0" hangingPunct="1"/>
            <a:endParaRPr lang="en-US" sz="1200" i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1C406-DB65-4299-B8CE-5E7E524E7BA5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864777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1C406-DB65-4299-B8CE-5E7E524E7BA5}" type="slidenum">
              <a:rPr lang="el-GR" smtClean="0"/>
              <a:pPr/>
              <a:t>6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556486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sz="1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1C406-DB65-4299-B8CE-5E7E524E7BA5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705836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1C406-DB65-4299-B8CE-5E7E524E7BA5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753483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1C406-DB65-4299-B8CE-5E7E524E7BA5}" type="slidenum">
              <a:rPr lang="el-GR" smtClean="0"/>
              <a:pPr/>
              <a:t>9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669664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B4D87-A98F-43FF-9927-3E0AD3E01A4F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819400" y="6324600"/>
            <a:ext cx="3276600" cy="320675"/>
          </a:xfrm>
        </p:spPr>
        <p:txBody>
          <a:bodyPr/>
          <a:lstStyle>
            <a:lvl1pPr>
              <a:defRPr sz="1400" b="1"/>
            </a:lvl1pPr>
          </a:lstStyle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B23D-1A7A-4C3B-A2BB-EFFFE5FED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B4D87-A98F-43FF-9927-3E0AD3E01A4F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B23D-1A7A-4C3B-A2BB-EFFFE5FED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B4D87-A98F-43FF-9927-3E0AD3E01A4F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B23D-1A7A-4C3B-A2BB-EFFFE5FED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B4D87-A98F-43FF-9927-3E0AD3E01A4F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B23D-1A7A-4C3B-A2BB-EFFFE5FED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B4D87-A98F-43FF-9927-3E0AD3E01A4F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B23D-1A7A-4C3B-A2BB-EFFFE5FED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B4D87-A98F-43FF-9927-3E0AD3E01A4F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B23D-1A7A-4C3B-A2BB-EFFFE5FED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B4D87-A98F-43FF-9927-3E0AD3E01A4F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B23D-1A7A-4C3B-A2BB-EFFFE5FED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B4D87-A98F-43FF-9927-3E0AD3E01A4F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B23D-1A7A-4C3B-A2BB-EFFFE5FED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B4D87-A98F-43FF-9927-3E0AD3E01A4F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B23D-1A7A-4C3B-A2BB-EFFFE5FED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B4D87-A98F-43FF-9927-3E0AD3E01A4F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B23D-1A7A-4C3B-A2BB-EFFFE5FED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B4D87-A98F-43FF-9927-3E0AD3E01A4F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5B23D-1A7A-4C3B-A2BB-EFFFE5FED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B4D87-A98F-43FF-9927-3E0AD3E01A4F}" type="datetimeFigureOut">
              <a:rPr lang="en-US" smtClean="0"/>
              <a:pPr/>
              <a:t>10/23/2018</a:t>
            </a:fld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5B23D-1A7A-4C3B-A2BB-EFFFE5FED4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research.cbs.nl/AIS_transshipment" TargetMode="Externa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e.bisioti@statistics.gr" TargetMode="External"/><Relationship Id="rId3" Type="http://schemas.openxmlformats.org/officeDocument/2006/relationships/image" Target="../media/image23.png"/><Relationship Id="rId7" Type="http://schemas.openxmlformats.org/officeDocument/2006/relationships/hyperlink" Target="mailto:c.pierrakou@statistics.gr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hyperlink" Target="https://github.com/mputs/WP4/locations" TargetMode="External"/><Relationship Id="rId4" Type="http://schemas.openxmlformats.org/officeDocument/2006/relationships/hyperlink" Target="https://webgate.ec.europa.eu/fpfis/mwikis/essnetbigdata/index.php/WP4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goceandata.com/news/ais-and-the-internet-of-things/" TargetMode="External"/><Relationship Id="rId3" Type="http://schemas.openxmlformats.org/officeDocument/2006/relationships/hyperlink" Target="https://www.maritime-executive.com/editorials/ais-meets-iot" TargetMode="External"/><Relationship Id="rId7" Type="http://schemas.openxmlformats.org/officeDocument/2006/relationships/hyperlink" Target="https://webgate.ec.europa.eu/fpfis/mwikis/essnetbigdata/images/5/5c/WP4_Deliverable_4.3_2017_07_21_v1.0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gate.ec.europa.eu/fpfis/mwikis/essnetbigdata/images/3/3f/WP4_Deliverable_4.8_31_05_2018_final.pdf" TargetMode="External"/><Relationship Id="rId5" Type="http://schemas.openxmlformats.org/officeDocument/2006/relationships/hyperlink" Target="https://webgate.ec.europa.eu/fpfis/mwikis/essnetbigdata/images/1/18/WP4_Deliverable_4.1_2016_07_28.pdf" TargetMode="External"/><Relationship Id="rId4" Type="http://schemas.openxmlformats.org/officeDocument/2006/relationships/hyperlink" Target="https://webgate.ec.europa.eu/fpfis/mwikis/essnetbigdata/images/8/8d/WP4_Deliverable_4.2_2017_02_10.pdf" TargetMode="External"/><Relationship Id="rId9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microsoft.com/office/2007/relationships/diagramDrawing" Target="../diagrams/drawing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11" Type="http://schemas.openxmlformats.org/officeDocument/2006/relationships/diagramQuickStyle" Target="../diagrams/quickStyle3.xml"/><Relationship Id="rId5" Type="http://schemas.openxmlformats.org/officeDocument/2006/relationships/diagramQuickStyle" Target="../diagrams/quickStyle2.xml"/><Relationship Id="rId10" Type="http://schemas.openxmlformats.org/officeDocument/2006/relationships/diagramLayout" Target="../diagrams/layout3.xml"/><Relationship Id="rId4" Type="http://schemas.openxmlformats.org/officeDocument/2006/relationships/diagramLayout" Target="../diagrams/layout2.xml"/><Relationship Id="rId9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video" Target="../media/media1.mp4"/><Relationship Id="rId6" Type="http://schemas.openxmlformats.org/officeDocument/2006/relationships/image" Target="../media/image16.png"/><Relationship Id="rId5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5625" t="12222" r="24375" b="21111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/>
          <p:nvPr/>
        </p:nvGrpSpPr>
        <p:grpSpPr>
          <a:xfrm>
            <a:off x="0" y="5334001"/>
            <a:ext cx="9144000" cy="1524000"/>
            <a:chOff x="228600" y="5569594"/>
            <a:chExt cx="8686800" cy="1059807"/>
          </a:xfrm>
          <a:solidFill>
            <a:schemeClr val="accent6"/>
          </a:solidFill>
        </p:grpSpPr>
        <p:sp>
          <p:nvSpPr>
            <p:cNvPr id="8" name="Subtitle 2"/>
            <p:cNvSpPr txBox="1">
              <a:spLocks/>
            </p:cNvSpPr>
            <p:nvPr/>
          </p:nvSpPr>
          <p:spPr>
            <a:xfrm>
              <a:off x="228600" y="5783670"/>
              <a:ext cx="8686800" cy="845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US" sz="21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Conference Smart Statistics4Smart Cities </a:t>
              </a:r>
              <a:br>
                <a:rPr lang="en-US" sz="21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</a:br>
              <a:r>
                <a:rPr lang="en-US" sz="21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5-6 October, Kalamata</a:t>
              </a:r>
              <a:endParaRPr lang="en-US" sz="21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9" name="Picture 8" descr="Log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9256" y="5569594"/>
              <a:ext cx="1162202" cy="10598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  <p:grpSp>
        <p:nvGrpSpPr>
          <p:cNvPr id="3" name="7 - Ομάδα"/>
          <p:cNvGrpSpPr/>
          <p:nvPr/>
        </p:nvGrpSpPr>
        <p:grpSpPr>
          <a:xfrm>
            <a:off x="457200" y="0"/>
            <a:ext cx="7848600" cy="790575"/>
            <a:chOff x="457200" y="0"/>
            <a:chExt cx="7848600" cy="790575"/>
          </a:xfrm>
        </p:grpSpPr>
        <p:pic>
          <p:nvPicPr>
            <p:cNvPr id="7" name="Εικόνα 3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" y="0"/>
              <a:ext cx="790575" cy="79057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10" name="Subtitle 2"/>
            <p:cNvSpPr txBox="1">
              <a:spLocks/>
            </p:cNvSpPr>
            <p:nvPr/>
          </p:nvSpPr>
          <p:spPr>
            <a:xfrm>
              <a:off x="1447800" y="76200"/>
              <a:ext cx="6858000" cy="6096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2900" dirty="0" smtClean="0">
                  <a:solidFill>
                    <a:schemeClr val="bg1"/>
                  </a:solidFill>
                </a:rPr>
                <a:t>Hellenic Statistical Authority (ELSTAT)</a:t>
              </a:r>
              <a:endParaRPr kumimoji="0" lang="en-US" sz="29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1" name="Subtitle 2"/>
          <p:cNvSpPr txBox="1">
            <a:spLocks/>
          </p:cNvSpPr>
          <p:nvPr/>
        </p:nvSpPr>
        <p:spPr>
          <a:xfrm>
            <a:off x="4114800" y="4419600"/>
            <a:ext cx="4800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lang="en-US" i="1" noProof="0" dirty="0" smtClean="0">
                <a:solidFill>
                  <a:schemeClr val="bg1"/>
                </a:solidFill>
              </a:rPr>
              <a:t>hristina Pierrakou – Eleni Bisioti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i="1" noProof="0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ELSTAT – 5.10.2018</a:t>
            </a:r>
            <a:endParaRPr kumimoji="0" lang="en-US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- Ευθεία γραμμή σύνδεσης"/>
          <p:cNvCxnSpPr/>
          <p:nvPr/>
        </p:nvCxnSpPr>
        <p:spPr>
          <a:xfrm>
            <a:off x="457200" y="838200"/>
            <a:ext cx="8001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ep 3"/>
          <p:cNvGrpSpPr/>
          <p:nvPr/>
        </p:nvGrpSpPr>
        <p:grpSpPr>
          <a:xfrm>
            <a:off x="0" y="0"/>
            <a:ext cx="1584176" cy="6858000"/>
            <a:chOff x="-36512" y="0"/>
            <a:chExt cx="1584176" cy="6858000"/>
          </a:xfrm>
        </p:grpSpPr>
        <p:sp>
          <p:nvSpPr>
            <p:cNvPr id="8" name="Rechthoek 7"/>
            <p:cNvSpPr/>
            <p:nvPr/>
          </p:nvSpPr>
          <p:spPr>
            <a:xfrm>
              <a:off x="-36512" y="0"/>
              <a:ext cx="576064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hthoek 8"/>
            <p:cNvSpPr/>
            <p:nvPr/>
          </p:nvSpPr>
          <p:spPr>
            <a:xfrm>
              <a:off x="0" y="0"/>
              <a:ext cx="1547664" cy="11247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Afbeelding 3" descr="C:\Users\ACON\AppData\Local\Microsoft\Windows\INetCache\Content.Word\scheepvaart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610600" cy="5029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13"/>
          <p:cNvGrpSpPr/>
          <p:nvPr/>
        </p:nvGrpSpPr>
        <p:grpSpPr>
          <a:xfrm>
            <a:off x="457200" y="5798721"/>
            <a:ext cx="8686800" cy="1059279"/>
            <a:chOff x="228600" y="5569594"/>
            <a:chExt cx="8686800" cy="1059807"/>
          </a:xfrm>
          <a:solidFill>
            <a:schemeClr val="accent6"/>
          </a:solidFill>
        </p:grpSpPr>
        <p:sp>
          <p:nvSpPr>
            <p:cNvPr id="15" name="Subtitle 2"/>
            <p:cNvSpPr txBox="1">
              <a:spLocks/>
            </p:cNvSpPr>
            <p:nvPr/>
          </p:nvSpPr>
          <p:spPr>
            <a:xfrm>
              <a:off x="228600" y="5783670"/>
              <a:ext cx="8686800" cy="845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Conference Smart Statistics4Smart Cities </a:t>
              </a:r>
              <a:b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</a:b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5-6 October, Kalamata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7" name="Picture 16" descr="Log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9256" y="5569594"/>
              <a:ext cx="1162202" cy="10598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990600"/>
          </a:xfrm>
          <a:solidFill>
            <a:schemeClr val="accent5"/>
          </a:solidFill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Visualization (2/3)</a:t>
            </a:r>
            <a:endParaRPr lang="el-GR" sz="32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5486400"/>
            <a:ext cx="47997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Source: Research site of Statistics Netherlands: </a:t>
            </a:r>
            <a:r>
              <a:rPr lang="en-US" sz="1000" u="sng" dirty="0" smtClean="0">
                <a:hlinkClick r:id="rId5"/>
              </a:rPr>
              <a:t>http://research.cbs.nl/AIS_transshipment</a:t>
            </a:r>
            <a:endParaRPr lang="el-GR" sz="10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14583" t="11852" r="33333" b="6367"/>
          <a:stretch>
            <a:fillRect/>
          </a:stretch>
        </p:blipFill>
        <p:spPr bwMode="auto">
          <a:xfrm>
            <a:off x="1676400" y="577890"/>
            <a:ext cx="6096000" cy="5384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ep 3"/>
          <p:cNvGrpSpPr/>
          <p:nvPr/>
        </p:nvGrpSpPr>
        <p:grpSpPr>
          <a:xfrm>
            <a:off x="0" y="0"/>
            <a:ext cx="1584176" cy="6858000"/>
            <a:chOff x="-36512" y="0"/>
            <a:chExt cx="1584176" cy="6858000"/>
          </a:xfrm>
        </p:grpSpPr>
        <p:sp>
          <p:nvSpPr>
            <p:cNvPr id="8" name="Rechthoek 7"/>
            <p:cNvSpPr/>
            <p:nvPr/>
          </p:nvSpPr>
          <p:spPr>
            <a:xfrm>
              <a:off x="-36512" y="0"/>
              <a:ext cx="576064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hthoek 8"/>
            <p:cNvSpPr/>
            <p:nvPr/>
          </p:nvSpPr>
          <p:spPr>
            <a:xfrm>
              <a:off x="0" y="0"/>
              <a:ext cx="1547664" cy="11247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14300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Visualization (3/3)</a:t>
            </a:r>
            <a:endParaRPr lang="el-GR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7200" y="5798721"/>
            <a:ext cx="8686800" cy="1059279"/>
            <a:chOff x="228600" y="5569594"/>
            <a:chExt cx="8686800" cy="1059807"/>
          </a:xfrm>
          <a:solidFill>
            <a:schemeClr val="accent6"/>
          </a:solidFill>
        </p:grpSpPr>
        <p:sp>
          <p:nvSpPr>
            <p:cNvPr id="17" name="Subtitle 2"/>
            <p:cNvSpPr txBox="1">
              <a:spLocks/>
            </p:cNvSpPr>
            <p:nvPr/>
          </p:nvSpPr>
          <p:spPr>
            <a:xfrm>
              <a:off x="228600" y="5783670"/>
              <a:ext cx="8686800" cy="845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Conference Smart Statistics4Smart Cities </a:t>
              </a:r>
              <a:b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</a:b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5-6 October, Kalamata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8" name="Picture 17" descr="Log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9256" y="5569594"/>
              <a:ext cx="1162202" cy="10598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3"/>
          <p:cNvGrpSpPr/>
          <p:nvPr/>
        </p:nvGrpSpPr>
        <p:grpSpPr>
          <a:xfrm>
            <a:off x="0" y="0"/>
            <a:ext cx="1584176" cy="6858000"/>
            <a:chOff x="-36512" y="0"/>
            <a:chExt cx="1584176" cy="6858000"/>
          </a:xfrm>
        </p:grpSpPr>
        <p:sp>
          <p:nvSpPr>
            <p:cNvPr id="8" name="Rechthoek 7"/>
            <p:cNvSpPr/>
            <p:nvPr/>
          </p:nvSpPr>
          <p:spPr>
            <a:xfrm>
              <a:off x="-36512" y="0"/>
              <a:ext cx="576064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hthoek 8"/>
            <p:cNvSpPr/>
            <p:nvPr/>
          </p:nvSpPr>
          <p:spPr>
            <a:xfrm>
              <a:off x="0" y="0"/>
              <a:ext cx="1547664" cy="11247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13"/>
          <p:cNvGrpSpPr/>
          <p:nvPr/>
        </p:nvGrpSpPr>
        <p:grpSpPr>
          <a:xfrm>
            <a:off x="457200" y="5798721"/>
            <a:ext cx="8686800" cy="1059279"/>
            <a:chOff x="228600" y="5569594"/>
            <a:chExt cx="8686800" cy="1059807"/>
          </a:xfrm>
          <a:solidFill>
            <a:schemeClr val="accent6"/>
          </a:solidFill>
        </p:grpSpPr>
        <p:sp>
          <p:nvSpPr>
            <p:cNvPr id="15" name="Subtitle 2"/>
            <p:cNvSpPr txBox="1">
              <a:spLocks/>
            </p:cNvSpPr>
            <p:nvPr/>
          </p:nvSpPr>
          <p:spPr>
            <a:xfrm>
              <a:off x="228600" y="5783670"/>
              <a:ext cx="8686800" cy="845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Conference Smart Statistics4Smart Cities </a:t>
              </a:r>
              <a:b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</a:b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5-6 October, Kalamata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7" name="Picture 16" descr="Log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9256" y="5569594"/>
              <a:ext cx="1162202" cy="10598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  <p:graphicFrame>
        <p:nvGraphicFramePr>
          <p:cNvPr id="13" name="Diagram 12"/>
          <p:cNvGraphicFramePr/>
          <p:nvPr/>
        </p:nvGraphicFramePr>
        <p:xfrm>
          <a:off x="1295400" y="1143000"/>
          <a:ext cx="7239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1 - Τίτλος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5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Benefits - Challenges from the use of AIS data  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8125" t="15556" r="28495" b="17778"/>
          <a:stretch>
            <a:fillRect/>
          </a:stretch>
        </p:blipFill>
        <p:spPr bwMode="auto">
          <a:xfrm>
            <a:off x="0" y="0"/>
            <a:ext cx="9144001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/>
          <p:nvPr/>
        </p:nvGrpSpPr>
        <p:grpSpPr>
          <a:xfrm>
            <a:off x="0" y="5334003"/>
            <a:ext cx="9144000" cy="1523999"/>
            <a:chOff x="228600" y="5569594"/>
            <a:chExt cx="8686800" cy="1059806"/>
          </a:xfrm>
          <a:solidFill>
            <a:schemeClr val="accent6"/>
          </a:solidFill>
        </p:grpSpPr>
        <p:sp>
          <p:nvSpPr>
            <p:cNvPr id="8" name="Subtitle 2"/>
            <p:cNvSpPr txBox="1">
              <a:spLocks/>
            </p:cNvSpPr>
            <p:nvPr/>
          </p:nvSpPr>
          <p:spPr>
            <a:xfrm>
              <a:off x="228600" y="5783669"/>
              <a:ext cx="8686800" cy="845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Conference Smart Statistics4Smart Cities </a:t>
              </a:r>
              <a:b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</a:b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5-6 October, Kalamata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9" name="Picture 8" descr="Log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9256" y="5569594"/>
              <a:ext cx="1162202" cy="10598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3"/>
          <p:cNvGrpSpPr/>
          <p:nvPr/>
        </p:nvGrpSpPr>
        <p:grpSpPr>
          <a:xfrm>
            <a:off x="0" y="0"/>
            <a:ext cx="1584176" cy="6858000"/>
            <a:chOff x="-36512" y="0"/>
            <a:chExt cx="1584176" cy="6858000"/>
          </a:xfrm>
        </p:grpSpPr>
        <p:sp>
          <p:nvSpPr>
            <p:cNvPr id="8" name="Rechthoek 7"/>
            <p:cNvSpPr/>
            <p:nvPr/>
          </p:nvSpPr>
          <p:spPr>
            <a:xfrm>
              <a:off x="-36512" y="0"/>
              <a:ext cx="576064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hthoek 8"/>
            <p:cNvSpPr/>
            <p:nvPr/>
          </p:nvSpPr>
          <p:spPr>
            <a:xfrm>
              <a:off x="0" y="0"/>
              <a:ext cx="1547664" cy="11247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AIS meets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IoT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 (1/2)</a:t>
            </a:r>
            <a:endParaRPr lang="el-GR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0418" name="AutoShape 2" descr="http://articles.maritimepropulsion.com/image.axd?picture=%2f2014%2f01%2fMUNIN+-+Picture+of+the+Vision+-+(c)+Fraunhofer+CML.jpg"/>
          <p:cNvSpPr>
            <a:spLocks noChangeAspect="1" noChangeArrowheads="1"/>
          </p:cNvSpPr>
          <p:nvPr/>
        </p:nvSpPr>
        <p:spPr bwMode="auto">
          <a:xfrm>
            <a:off x="63500" y="-136525"/>
            <a:ext cx="5429250" cy="3600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0420" name="Picture 4" descr="Image result for vhf communication system in vesse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917" y="1121321"/>
            <a:ext cx="8611083" cy="5736679"/>
          </a:xfrm>
          <a:prstGeom prst="rect">
            <a:avLst/>
          </a:prstGeom>
          <a:noFill/>
        </p:spPr>
      </p:pic>
      <p:grpSp>
        <p:nvGrpSpPr>
          <p:cNvPr id="15" name="Group 14"/>
          <p:cNvGrpSpPr/>
          <p:nvPr/>
        </p:nvGrpSpPr>
        <p:grpSpPr>
          <a:xfrm>
            <a:off x="457200" y="5798721"/>
            <a:ext cx="8686800" cy="1059279"/>
            <a:chOff x="228600" y="5569594"/>
            <a:chExt cx="8686800" cy="1059807"/>
          </a:xfrm>
          <a:solidFill>
            <a:schemeClr val="accent6"/>
          </a:solidFill>
        </p:grpSpPr>
        <p:sp>
          <p:nvSpPr>
            <p:cNvPr id="16" name="Subtitle 2"/>
            <p:cNvSpPr txBox="1">
              <a:spLocks/>
            </p:cNvSpPr>
            <p:nvPr/>
          </p:nvSpPr>
          <p:spPr>
            <a:xfrm>
              <a:off x="228600" y="5783670"/>
              <a:ext cx="8686800" cy="845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Conference Smart Statistics4Smart Cities </a:t>
              </a:r>
              <a:b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</a:b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5-6 October, Kalamata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7" name="Picture 16" descr="Log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9256" y="5569594"/>
              <a:ext cx="1162202" cy="10598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  <p:sp>
        <p:nvSpPr>
          <p:cNvPr id="11" name="TextBox 10"/>
          <p:cNvSpPr txBox="1"/>
          <p:nvPr/>
        </p:nvSpPr>
        <p:spPr>
          <a:xfrm>
            <a:off x="2514601" y="5715000"/>
            <a:ext cx="6629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Image source: </a:t>
            </a:r>
            <a:r>
              <a:rPr lang="en-GB" sz="1000" dirty="0" smtClean="0">
                <a:solidFill>
                  <a:schemeClr val="bg1"/>
                </a:solidFill>
              </a:rPr>
              <a:t>http://articles.maritimepropulsion.com/article/Ghost-ships-on-the-Oceans-Who-says-it-doesnt-work-Part-220685.aspx</a:t>
            </a:r>
          </a:p>
          <a:p>
            <a:endParaRPr lang="el-GR" sz="1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3" cstate="print"/>
          <a:srcRect l="12871" t="18911" r="38068" b="10884"/>
          <a:stretch>
            <a:fillRect/>
          </a:stretch>
        </p:blipFill>
        <p:spPr bwMode="auto">
          <a:xfrm>
            <a:off x="533400" y="914400"/>
            <a:ext cx="8610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ep 3"/>
          <p:cNvGrpSpPr/>
          <p:nvPr/>
        </p:nvGrpSpPr>
        <p:grpSpPr>
          <a:xfrm>
            <a:off x="0" y="0"/>
            <a:ext cx="1584176" cy="6858000"/>
            <a:chOff x="-36512" y="0"/>
            <a:chExt cx="1584176" cy="6858000"/>
          </a:xfrm>
        </p:grpSpPr>
        <p:sp>
          <p:nvSpPr>
            <p:cNvPr id="8" name="Rechthoek 7"/>
            <p:cNvSpPr/>
            <p:nvPr/>
          </p:nvSpPr>
          <p:spPr>
            <a:xfrm>
              <a:off x="-36512" y="0"/>
              <a:ext cx="576064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hthoek 8"/>
            <p:cNvSpPr/>
            <p:nvPr/>
          </p:nvSpPr>
          <p:spPr>
            <a:xfrm>
              <a:off x="0" y="0"/>
              <a:ext cx="1547664" cy="11247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0418" name="AutoShape 2" descr="http://articles.maritimepropulsion.com/image.axd?picture=%2f2014%2f01%2fMUNIN+-+Picture+of+the+Vision+-+(c)+Fraunhofer+CML.jpg"/>
          <p:cNvSpPr>
            <a:spLocks noChangeAspect="1" noChangeArrowheads="1"/>
          </p:cNvSpPr>
          <p:nvPr/>
        </p:nvSpPr>
        <p:spPr bwMode="auto">
          <a:xfrm>
            <a:off x="63500" y="-136525"/>
            <a:ext cx="5429250" cy="3600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pSp>
        <p:nvGrpSpPr>
          <p:cNvPr id="17" name="Group 16"/>
          <p:cNvGrpSpPr/>
          <p:nvPr/>
        </p:nvGrpSpPr>
        <p:grpSpPr>
          <a:xfrm>
            <a:off x="457200" y="5798721"/>
            <a:ext cx="8686800" cy="1059279"/>
            <a:chOff x="228600" y="5569594"/>
            <a:chExt cx="8686800" cy="1059807"/>
          </a:xfrm>
          <a:solidFill>
            <a:schemeClr val="accent6"/>
          </a:solidFill>
        </p:grpSpPr>
        <p:sp>
          <p:nvSpPr>
            <p:cNvPr id="18" name="Subtitle 2"/>
            <p:cNvSpPr txBox="1">
              <a:spLocks/>
            </p:cNvSpPr>
            <p:nvPr/>
          </p:nvSpPr>
          <p:spPr>
            <a:xfrm>
              <a:off x="228600" y="5783670"/>
              <a:ext cx="8686800" cy="845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Conference Smart Statistics4Smart Cities </a:t>
              </a:r>
              <a:b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</a:b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5-6 October, Kalamata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20" name="Picture 19" descr="Log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9256" y="5569594"/>
              <a:ext cx="1162202" cy="10598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  <p:sp>
        <p:nvSpPr>
          <p:cNvPr id="12" name="TextBox 11"/>
          <p:cNvSpPr txBox="1"/>
          <p:nvPr/>
        </p:nvSpPr>
        <p:spPr>
          <a:xfrm>
            <a:off x="2553505" y="5715000"/>
            <a:ext cx="65904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Image source: http://www.marinemec.com/news/view,iot-at-sea-will-revolutionise-global-supply-chains_49068.htm</a:t>
            </a:r>
            <a:endParaRPr lang="el-GR" sz="1000" dirty="0">
              <a:solidFill>
                <a:srgbClr val="FF0000"/>
              </a:solidFill>
            </a:endParaRPr>
          </a:p>
        </p:txBody>
      </p:sp>
      <p:sp>
        <p:nvSpPr>
          <p:cNvPr id="13" name="1 - Τίτλος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AIS meets </a:t>
            </a:r>
            <a:r>
              <a:rPr lang="en-US" sz="3200" b="1" dirty="0" err="1" smtClean="0">
                <a:solidFill>
                  <a:schemeClr val="accent5">
                    <a:lumMod val="50000"/>
                  </a:schemeClr>
                </a:solidFill>
              </a:rPr>
              <a:t>IoT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 (2/2)</a:t>
            </a:r>
            <a:endParaRPr lang="el-GR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5000" t="17580" r="22500" b="18658"/>
          <a:stretch>
            <a:fillRect/>
          </a:stretch>
        </p:blipFill>
        <p:spPr bwMode="auto">
          <a:xfrm>
            <a:off x="0" y="-1"/>
            <a:ext cx="9144000" cy="624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AutoShape 2" descr="http://articles.maritimepropulsion.com/image.axd?picture=%2f2014%2f01%2fMUNIN+-+Picture+of+the+Vision+-+(c)+Fraunhofer+CML.jpg"/>
          <p:cNvSpPr>
            <a:spLocks noChangeAspect="1" noChangeArrowheads="1"/>
          </p:cNvSpPr>
          <p:nvPr/>
        </p:nvSpPr>
        <p:spPr bwMode="auto">
          <a:xfrm>
            <a:off x="63500" y="-136525"/>
            <a:ext cx="5429250" cy="3600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pSp>
        <p:nvGrpSpPr>
          <p:cNvPr id="3" name="Group 20"/>
          <p:cNvGrpSpPr/>
          <p:nvPr/>
        </p:nvGrpSpPr>
        <p:grpSpPr>
          <a:xfrm>
            <a:off x="0" y="5638800"/>
            <a:ext cx="9144000" cy="1219200"/>
            <a:chOff x="-228600" y="5409595"/>
            <a:chExt cx="9144000" cy="1219808"/>
          </a:xfrm>
          <a:solidFill>
            <a:schemeClr val="accent6"/>
          </a:solidFill>
        </p:grpSpPr>
        <p:sp>
          <p:nvSpPr>
            <p:cNvPr id="22" name="Subtitle 2"/>
            <p:cNvSpPr txBox="1">
              <a:spLocks/>
            </p:cNvSpPr>
            <p:nvPr/>
          </p:nvSpPr>
          <p:spPr>
            <a:xfrm>
              <a:off x="-228600" y="5409595"/>
              <a:ext cx="9144000" cy="12198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Conference Smart Statistics4Smart Cities </a:t>
              </a:r>
              <a:b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</a:b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5-6 October, Kalamata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23" name="Picture 22" descr="Log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9256" y="5569594"/>
              <a:ext cx="1162202" cy="10598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2" descr="http://articles.maritimepropulsion.com/image.axd?picture=%2f2014%2f01%2fMUNIN+-+Picture+of+the+Vision+-+(c)+Fraunhofer+CML.jpg"/>
          <p:cNvSpPr>
            <a:spLocks noChangeAspect="1" noChangeArrowheads="1"/>
          </p:cNvSpPr>
          <p:nvPr/>
        </p:nvSpPr>
        <p:spPr bwMode="auto">
          <a:xfrm>
            <a:off x="63500" y="-136525"/>
            <a:ext cx="5429250" cy="3600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grpSp>
        <p:nvGrpSpPr>
          <p:cNvPr id="2" name="Group 20"/>
          <p:cNvGrpSpPr/>
          <p:nvPr/>
        </p:nvGrpSpPr>
        <p:grpSpPr>
          <a:xfrm>
            <a:off x="0" y="5638800"/>
            <a:ext cx="9144000" cy="1219200"/>
            <a:chOff x="-228600" y="5409595"/>
            <a:chExt cx="9144000" cy="1219808"/>
          </a:xfrm>
          <a:solidFill>
            <a:schemeClr val="accent6"/>
          </a:solidFill>
        </p:grpSpPr>
        <p:sp>
          <p:nvSpPr>
            <p:cNvPr id="22" name="Subtitle 2"/>
            <p:cNvSpPr txBox="1">
              <a:spLocks/>
            </p:cNvSpPr>
            <p:nvPr/>
          </p:nvSpPr>
          <p:spPr>
            <a:xfrm>
              <a:off x="-228600" y="5409595"/>
              <a:ext cx="9144000" cy="121980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Conference Smart Statistics4Smart Cities </a:t>
              </a:r>
              <a:b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</a:b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5-6 October, Kalamata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23" name="Picture 22" descr="Log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9256" y="5569594"/>
              <a:ext cx="1162202" cy="10598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  <p:grpSp>
        <p:nvGrpSpPr>
          <p:cNvPr id="7" name="Groep 3"/>
          <p:cNvGrpSpPr/>
          <p:nvPr/>
        </p:nvGrpSpPr>
        <p:grpSpPr>
          <a:xfrm>
            <a:off x="0" y="0"/>
            <a:ext cx="1584176" cy="6858000"/>
            <a:chOff x="-36512" y="0"/>
            <a:chExt cx="1584176" cy="6858000"/>
          </a:xfrm>
        </p:grpSpPr>
        <p:sp>
          <p:nvSpPr>
            <p:cNvPr id="8" name="Rechthoek 7"/>
            <p:cNvSpPr/>
            <p:nvPr/>
          </p:nvSpPr>
          <p:spPr>
            <a:xfrm>
              <a:off x="-36512" y="0"/>
              <a:ext cx="576064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hthoek 8"/>
            <p:cNvSpPr/>
            <p:nvPr/>
          </p:nvSpPr>
          <p:spPr>
            <a:xfrm>
              <a:off x="0" y="0"/>
              <a:ext cx="1547664" cy="11247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1 - Τίτλος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Next Steps</a:t>
            </a:r>
            <a:endParaRPr lang="el-GR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12" name="Diagram 11"/>
          <p:cNvGraphicFramePr/>
          <p:nvPr/>
        </p:nvGraphicFramePr>
        <p:xfrm>
          <a:off x="1524000" y="1397000"/>
          <a:ext cx="71628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 t="11033" b="33363"/>
          <a:stretch>
            <a:fillRect/>
          </a:stretch>
        </p:blipFill>
        <p:spPr bwMode="auto">
          <a:xfrm>
            <a:off x="457200" y="888546"/>
            <a:ext cx="8686800" cy="596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- Ευθεία γραμμή σύνδεσης"/>
          <p:cNvCxnSpPr/>
          <p:nvPr/>
        </p:nvCxnSpPr>
        <p:spPr>
          <a:xfrm>
            <a:off x="1524000" y="838200"/>
            <a:ext cx="7391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514600" y="6356350"/>
            <a:ext cx="5029200" cy="365125"/>
          </a:xfrm>
        </p:spPr>
        <p:txBody>
          <a:bodyPr/>
          <a:lstStyle/>
          <a:p>
            <a:r>
              <a:rPr lang="en-US" dirty="0" smtClean="0"/>
              <a:t>Conference Smart Statistics4Smart Cities - Kalamata 5-6.10.2018</a:t>
            </a:r>
            <a:endParaRPr lang="en-US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4038600" y="5929699"/>
            <a:ext cx="487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</a:t>
            </a:r>
          </a:p>
        </p:txBody>
      </p:sp>
      <p:grpSp>
        <p:nvGrpSpPr>
          <p:cNvPr id="3" name="Groep 3"/>
          <p:cNvGrpSpPr/>
          <p:nvPr/>
        </p:nvGrpSpPr>
        <p:grpSpPr>
          <a:xfrm>
            <a:off x="0" y="0"/>
            <a:ext cx="1584176" cy="6858000"/>
            <a:chOff x="-36512" y="0"/>
            <a:chExt cx="1584176" cy="6858000"/>
          </a:xfrm>
        </p:grpSpPr>
        <p:sp>
          <p:nvSpPr>
            <p:cNvPr id="9" name="Rechthoek 8"/>
            <p:cNvSpPr/>
            <p:nvPr/>
          </p:nvSpPr>
          <p:spPr>
            <a:xfrm>
              <a:off x="0" y="0"/>
              <a:ext cx="1547664" cy="11247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36512" y="0"/>
              <a:ext cx="576064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43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Tracking ships using AIS data – An example in area of Kalamata </a:t>
            </a:r>
            <a:endParaRPr lang="el-GR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kstvak 5"/>
          <p:cNvSpPr txBox="1"/>
          <p:nvPr/>
        </p:nvSpPr>
        <p:spPr>
          <a:xfrm>
            <a:off x="533400" y="1143000"/>
            <a:ext cx="861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More information: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Wiki: </a:t>
            </a:r>
            <a:r>
              <a:rPr lang="nl-NL" sz="1400" b="1" dirty="0" smtClean="0">
                <a:solidFill>
                  <a:schemeClr val="bg1"/>
                </a:solidFill>
                <a:cs typeface="Arial" panose="020B0604020202020204" pitchFamily="34" charset="0"/>
                <a:hlinkClick r:id="rId4"/>
              </a:rPr>
              <a:t>https</a:t>
            </a:r>
            <a:r>
              <a:rPr lang="nl-NL" sz="1400" b="1" dirty="0">
                <a:solidFill>
                  <a:schemeClr val="bg1"/>
                </a:solidFill>
                <a:cs typeface="Arial" panose="020B0604020202020204" pitchFamily="34" charset="0"/>
                <a:hlinkClick r:id="rId4"/>
              </a:rPr>
              <a:t>://</a:t>
            </a:r>
            <a:r>
              <a:rPr lang="nl-NL" sz="1400" b="1" dirty="0" smtClean="0">
                <a:solidFill>
                  <a:schemeClr val="bg1"/>
                </a:solidFill>
                <a:cs typeface="Arial" panose="020B0604020202020204" pitchFamily="34" charset="0"/>
                <a:hlinkClick r:id="rId4"/>
              </a:rPr>
              <a:t>webgate.ec.europa.eu/fpfis/mwikis/essnetbigdata/index.php/WP4</a:t>
            </a:r>
            <a:r>
              <a:rPr lang="nl-NL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nl-NL" sz="1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Github:</a:t>
            </a:r>
            <a:r>
              <a:rPr lang="nl-NL" sz="1400" b="1" dirty="0" smtClean="0">
                <a:solidFill>
                  <a:schemeClr val="bg1"/>
                </a:solidFill>
              </a:rPr>
              <a:t> </a:t>
            </a:r>
            <a:r>
              <a:rPr lang="en-GB" sz="1400" b="1" dirty="0" smtClean="0">
                <a:solidFill>
                  <a:schemeClr val="bg1"/>
                </a:solidFill>
                <a:hlinkClick r:id="rId5"/>
              </a:rPr>
              <a:t>https://github.com/mputs/WP4/locations</a:t>
            </a:r>
            <a:endParaRPr lang="en-GB" sz="1400" b="1" dirty="0" smtClean="0">
              <a:solidFill>
                <a:schemeClr val="bg1"/>
              </a:solidFill>
            </a:endParaRPr>
          </a:p>
        </p:txBody>
      </p:sp>
      <p:sp>
        <p:nvSpPr>
          <p:cNvPr id="15" name="14 - TextBox"/>
          <p:cNvSpPr txBox="1"/>
          <p:nvPr/>
        </p:nvSpPr>
        <p:spPr>
          <a:xfrm>
            <a:off x="1905000" y="19050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Thank you!</a:t>
            </a:r>
            <a:endParaRPr lang="el-GR" sz="4000" b="1" dirty="0">
              <a:solidFill>
                <a:srgbClr val="FF0000"/>
              </a:solidFill>
            </a:endParaRPr>
          </a:p>
        </p:txBody>
      </p:sp>
      <p:sp>
        <p:nvSpPr>
          <p:cNvPr id="16" name="15 - TextBox"/>
          <p:cNvSpPr txBox="1"/>
          <p:nvPr/>
        </p:nvSpPr>
        <p:spPr>
          <a:xfrm>
            <a:off x="5257800" y="4648200"/>
            <a:ext cx="2873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Questions?</a:t>
            </a:r>
            <a:endParaRPr lang="el-GR" sz="4000" b="1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57200" y="5798721"/>
            <a:ext cx="8686800" cy="1059279"/>
            <a:chOff x="228600" y="5569594"/>
            <a:chExt cx="8686800" cy="1059807"/>
          </a:xfrm>
          <a:solidFill>
            <a:schemeClr val="accent6"/>
          </a:solidFill>
        </p:grpSpPr>
        <p:sp>
          <p:nvSpPr>
            <p:cNvPr id="21" name="Subtitle 2"/>
            <p:cNvSpPr txBox="1">
              <a:spLocks/>
            </p:cNvSpPr>
            <p:nvPr/>
          </p:nvSpPr>
          <p:spPr>
            <a:xfrm>
              <a:off x="228600" y="5783670"/>
              <a:ext cx="8686800" cy="845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Conference Smart Statistics4Smart Cities </a:t>
              </a:r>
              <a:b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</a:b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5-6 October, Kalamata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22" name="Picture 21" descr="Logo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9256" y="5569594"/>
              <a:ext cx="1162202" cy="10598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  <p:sp>
        <p:nvSpPr>
          <p:cNvPr id="17" name="Podtytuł 4"/>
          <p:cNvSpPr txBox="1">
            <a:spLocks/>
          </p:cNvSpPr>
          <p:nvPr/>
        </p:nvSpPr>
        <p:spPr>
          <a:xfrm>
            <a:off x="2438400" y="5486400"/>
            <a:ext cx="5638800" cy="343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Christina Pierrakou, ELSTAT Greece, </a:t>
            </a: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  <a:hlinkClick r:id="rId7"/>
              </a:rPr>
              <a:t>c.pierrakou@statistics.gr</a:t>
            </a:r>
            <a:endParaRPr kumimoji="0" lang="nl-NL" sz="1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1400" dirty="0" smtClean="0">
                <a:solidFill>
                  <a:schemeClr val="bg1"/>
                </a:solidFill>
                <a:latin typeface="Calibri" pitchFamily="34" charset="0"/>
              </a:rPr>
              <a:t>Eleni Bisioti, ELSTAT Greece, 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  <a:hlinkClick r:id="rId8"/>
              </a:rPr>
              <a:t>e.bisioti@statistics.gr</a:t>
            </a:r>
            <a:endParaRPr lang="en-US" sz="1400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19200" y="0"/>
            <a:ext cx="7924800" cy="1143000"/>
          </a:xfrm>
          <a:solidFill>
            <a:schemeClr val="accent5"/>
          </a:solidFill>
        </p:spPr>
        <p:txBody>
          <a:bodyPr anchor="t">
            <a:norm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References </a:t>
            </a:r>
            <a:endParaRPr lang="el-GR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4038600" y="5929699"/>
            <a:ext cx="4876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</a:t>
            </a:r>
          </a:p>
        </p:txBody>
      </p:sp>
      <p:grpSp>
        <p:nvGrpSpPr>
          <p:cNvPr id="3" name="Groep 3"/>
          <p:cNvGrpSpPr/>
          <p:nvPr/>
        </p:nvGrpSpPr>
        <p:grpSpPr>
          <a:xfrm>
            <a:off x="0" y="0"/>
            <a:ext cx="1431776" cy="6858000"/>
            <a:chOff x="-36512" y="0"/>
            <a:chExt cx="1584176" cy="6858000"/>
          </a:xfrm>
        </p:grpSpPr>
        <p:sp>
          <p:nvSpPr>
            <p:cNvPr id="8" name="Rechthoek 7"/>
            <p:cNvSpPr/>
            <p:nvPr/>
          </p:nvSpPr>
          <p:spPr>
            <a:xfrm>
              <a:off x="-36512" y="0"/>
              <a:ext cx="576064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hthoek 8"/>
            <p:cNvSpPr/>
            <p:nvPr/>
          </p:nvSpPr>
          <p:spPr>
            <a:xfrm>
              <a:off x="0" y="0"/>
              <a:ext cx="1547664" cy="11247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0" name="9 - Πίνακας"/>
          <p:cNvGraphicFramePr>
            <a:graphicFrameLocks noGrp="1"/>
          </p:cNvGraphicFramePr>
          <p:nvPr/>
        </p:nvGraphicFramePr>
        <p:xfrm>
          <a:off x="304800" y="762000"/>
          <a:ext cx="8839200" cy="525779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98162"/>
                <a:gridCol w="4857578"/>
                <a:gridCol w="3583460"/>
              </a:tblGrid>
              <a:tr h="406566">
                <a:tc>
                  <a:txBody>
                    <a:bodyPr/>
                    <a:lstStyle/>
                    <a:p>
                      <a:endParaRPr lang="el-G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Reference</a:t>
                      </a:r>
                      <a:endParaRPr lang="el-G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Retrieved from</a:t>
                      </a:r>
                      <a:endParaRPr lang="el-GR" sz="1000" dirty="0"/>
                    </a:p>
                  </a:txBody>
                  <a:tcPr/>
                </a:tc>
              </a:tr>
              <a:tr h="4554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l-GR" sz="1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Fiorini</a:t>
                      </a: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M. </a:t>
                      </a:r>
                      <a:r>
                        <a:rPr lang="en-US" sz="10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Capata</a:t>
                      </a: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A. and </a:t>
                      </a:r>
                      <a:r>
                        <a:rPr lang="en-US" sz="10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Bloisi</a:t>
                      </a: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D. (2016) </a:t>
                      </a:r>
                      <a:r>
                        <a:rPr lang="en-GB" sz="1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AIS Data Visualization for Maritime Spatial Planning (MSP). </a:t>
                      </a:r>
                      <a:r>
                        <a:rPr lang="en-GB" sz="1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International Journal of e-Navigation and Maritime Economy, 45-60</a:t>
                      </a:r>
                      <a:endParaRPr lang="el-GR" sz="10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u="sng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https://www.sciencedirect.com/science/article/pii/S2405535216300201</a:t>
                      </a:r>
                      <a:endParaRPr lang="el-GR" sz="1000" b="1" u="sng" kern="12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hlinkClick r:id="rId3"/>
                      </a:endParaRPr>
                    </a:p>
                  </a:txBody>
                  <a:tcPr/>
                </a:tc>
              </a:tr>
              <a:tr h="51721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</a:t>
                      </a:r>
                      <a:endParaRPr lang="el-G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000" i="0" dirty="0" smtClean="0"/>
                        <a:t>Powell St. (2</a:t>
                      </a:r>
                      <a:r>
                        <a:rPr lang="en-GB" sz="1000" i="0" baseline="0" dirty="0" smtClean="0"/>
                        <a:t>017) </a:t>
                      </a:r>
                      <a:r>
                        <a:rPr lang="en-US" sz="10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AIS Meets </a:t>
                      </a:r>
                      <a:r>
                        <a:rPr lang="en-US" sz="1000" i="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IoT</a:t>
                      </a:r>
                      <a:r>
                        <a:rPr lang="en-US" sz="10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How Technology is set to Transform Global Ocean Trade and Supply Chain Efficiency</a:t>
                      </a:r>
                      <a:r>
                        <a:rPr lang="en-US" sz="10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The Maritime Executive </a:t>
                      </a:r>
                      <a:endParaRPr lang="el-GR" sz="10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000" b="1" u="sng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https://www.maritime-executive.com/editorials/ais-meets-iot#gs.FlZPvzs </a:t>
                      </a:r>
                    </a:p>
                  </a:txBody>
                  <a:tcPr/>
                </a:tc>
              </a:tr>
              <a:tr h="4999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l-GR" sz="1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Le </a:t>
                      </a:r>
                      <a:r>
                        <a:rPr lang="fr-FR" sz="1000" dirty="0" err="1" smtClean="0"/>
                        <a:t>Tixerant</a:t>
                      </a:r>
                      <a:r>
                        <a:rPr lang="fr-FR" sz="1000" dirty="0" smtClean="0"/>
                        <a:t> M., Le Guyader D., </a:t>
                      </a:r>
                      <a:r>
                        <a:rPr lang="fr-FR" sz="1000" dirty="0" err="1" smtClean="0"/>
                        <a:t>Gourmelon</a:t>
                      </a:r>
                      <a:r>
                        <a:rPr lang="fr-FR" sz="1000" dirty="0" smtClean="0"/>
                        <a:t> F., Queffelec B (2018) </a:t>
                      </a:r>
                      <a:r>
                        <a:rPr lang="en-US" sz="1000" i="1" dirty="0" smtClean="0"/>
                        <a:t>How can Automatic Identification System (AIS) data be used for maritime spatial planning?</a:t>
                      </a:r>
                      <a:endParaRPr lang="el-GR" sz="1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u="sng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https://marxiv.org/4sfcd/</a:t>
                      </a:r>
                    </a:p>
                  </a:txBody>
                  <a:tcPr/>
                </a:tc>
              </a:tr>
              <a:tr h="4482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l-GR" sz="1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dirty="0" smtClean="0"/>
                        <a:t>Marine Management </a:t>
                      </a:r>
                      <a:r>
                        <a:rPr lang="en-US" sz="1000" dirty="0" err="1" smtClean="0"/>
                        <a:t>Organisation</a:t>
                      </a:r>
                      <a:r>
                        <a:rPr lang="en-US" sz="1000" dirty="0" smtClean="0"/>
                        <a:t> (2014</a:t>
                      </a:r>
                      <a:r>
                        <a:rPr lang="en-US" sz="1000" i="1" dirty="0" smtClean="0"/>
                        <a:t>) Mapping UK shipping density and routes from AIS. </a:t>
                      </a:r>
                      <a:endParaRPr lang="el-GR" sz="10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u="sng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https://assets.publishing.service.gov.uk/government/uploads/system/uploads/attachment_data/file/317770/1066.pdf</a:t>
                      </a:r>
                      <a:endParaRPr lang="el-GR" sz="1000" b="1" u="sng" kern="12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hlinkClick r:id="rId3"/>
                      </a:endParaRPr>
                    </a:p>
                  </a:txBody>
                  <a:tcPr/>
                </a:tc>
              </a:tr>
              <a:tr h="6206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l-GR" sz="1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T.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 Wit, A.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Consten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M. Puts, Ch.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Pierrakou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M.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Bis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Bilska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O.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Grøndal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Ø.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Langsrud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(2017). </a:t>
                      </a:r>
                      <a:r>
                        <a:rPr lang="en-GB" sz="10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Deliverable 4.2: Deriving port visits and linking data from Maritime statistics with AIS-data. </a:t>
                      </a:r>
                      <a:endParaRPr lang="el-GR" sz="10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u="sng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4"/>
                        </a:rPr>
                        <a:t>https://webgate.ec.europa.eu/fpfis/mwikis/essnetbigdata/images/8/8d/WP4_Deliverable_4.2_2017_02_10.pdf</a:t>
                      </a:r>
                      <a:endParaRPr lang="el-GR" sz="1000" b="1" u="sng" kern="12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  <a:hlinkClick r:id="rId3"/>
                      </a:endParaRPr>
                    </a:p>
                  </a:txBody>
                  <a:tcPr/>
                </a:tc>
              </a:tr>
              <a:tr h="6206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l-GR" sz="1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M.</a:t>
                      </a: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Puts, O.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Grøndal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M.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Pouwels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Consten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Ch.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Pierrakou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O.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Langsrud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(2016) D</a:t>
                      </a:r>
                      <a:r>
                        <a:rPr lang="en-GB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eliverable</a:t>
                      </a:r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4.1: </a:t>
                      </a:r>
                      <a:r>
                        <a:rPr lang="en-GB" sz="10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Creating</a:t>
                      </a:r>
                      <a:r>
                        <a:rPr lang="en-GB" sz="1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 database with AIS data for official statistics: possibilities and pitfalls</a:t>
                      </a:r>
                      <a:endParaRPr lang="pt-BR" sz="1000" i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5"/>
                        </a:rPr>
                        <a:t>https://webgate.ec.europa.eu/fpfis/mwikis/essnetbigdata/images/1/18/WP4_Deliverable_4.1_2016_07_28.pdf</a:t>
                      </a:r>
                      <a:endParaRPr lang="en-US" sz="1000" b="1" kern="12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1000" b="1" kern="12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20656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</a:t>
                      </a:r>
                      <a:endParaRPr lang="el-G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Consten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M. Puts, </a:t>
                      </a:r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T.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 Wit,</a:t>
                      </a: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E. </a:t>
                      </a:r>
                      <a:r>
                        <a:rPr lang="en-US" sz="10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Bisioti</a:t>
                      </a: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Ch.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Pierrakou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Bilska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M.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Bis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Ø.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Langsrud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(2018). </a:t>
                      </a:r>
                      <a:r>
                        <a:rPr lang="en-GB" sz="10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Deliverable 4.8: Consolidated report on project results including a cost-benefit analysis of using AIS-data</a:t>
                      </a:r>
                      <a:r>
                        <a:rPr lang="en-GB" sz="1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for official statistics</a:t>
                      </a:r>
                      <a:r>
                        <a:rPr lang="en-GB" sz="10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l-GR" sz="10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6"/>
                        </a:rPr>
                        <a:t>https://webgate.ec.europa.eu/fpfis/mwikis/essnetbigdata/images/3/3f/WP4_Deliverable_4.8_31_05_2018_final.pdf</a:t>
                      </a:r>
                      <a:endParaRPr lang="el-GR" sz="10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201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l-GR" sz="1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Consten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M. Puts, </a:t>
                      </a:r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T.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 Wit,</a:t>
                      </a: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E. </a:t>
                      </a:r>
                      <a:r>
                        <a:rPr lang="en-US" sz="10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Bisioti</a:t>
                      </a:r>
                      <a:r>
                        <a:rPr lang="en-US" sz="1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Ch.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Pierrakou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A.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Bilska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M.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Bis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O.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Grøndal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Ø. </a:t>
                      </a:r>
                      <a:r>
                        <a:rPr lang="en-US" sz="10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Langsrud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(2017). </a:t>
                      </a:r>
                      <a:r>
                        <a:rPr lang="en-GB" sz="10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Deliverable 4.3: Report about sea traffic analyses using AIS-data</a:t>
                      </a:r>
                      <a:r>
                        <a:rPr lang="en-GB" sz="1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0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hlinkClick r:id="rId7"/>
                        </a:rPr>
                        <a:t>https://webgate.ec.europa.eu/fpfis/mwikis/essnetbigdata/images/5/5c/WP4_Deliverable_4.3_2017_07_21_v1.0.pdf</a:t>
                      </a:r>
                      <a:endParaRPr lang="en-GB" sz="1000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1" dirty="0" smtClean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482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el-GR" sz="1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00" dirty="0" err="1" smtClean="0"/>
                        <a:t>BigOceanData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(2016) </a:t>
                      </a:r>
                      <a:r>
                        <a:rPr lang="en-US" sz="1000" i="1" dirty="0" smtClean="0"/>
                        <a:t>AIS and the Internet of Things</a:t>
                      </a:r>
                      <a:endParaRPr lang="el-GR" sz="10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hlinkClick r:id="rId8"/>
                        </a:rPr>
                        <a:t>http://www.bigoceandata.com/news/ais-and-the-internet-of-things/</a:t>
                      </a:r>
                      <a:endParaRPr lang="el-GR" sz="1000" b="1" kern="1200" dirty="0" smtClean="0">
                        <a:solidFill>
                          <a:schemeClr val="accent3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3" name="Group 10"/>
          <p:cNvGrpSpPr/>
          <p:nvPr/>
        </p:nvGrpSpPr>
        <p:grpSpPr>
          <a:xfrm>
            <a:off x="457200" y="5798721"/>
            <a:ext cx="8686800" cy="1059279"/>
            <a:chOff x="228600" y="5569594"/>
            <a:chExt cx="8686800" cy="1059807"/>
          </a:xfrm>
          <a:solidFill>
            <a:schemeClr val="accent6"/>
          </a:solidFill>
        </p:grpSpPr>
        <p:sp>
          <p:nvSpPr>
            <p:cNvPr id="15" name="Subtitle 2"/>
            <p:cNvSpPr txBox="1">
              <a:spLocks/>
            </p:cNvSpPr>
            <p:nvPr/>
          </p:nvSpPr>
          <p:spPr>
            <a:xfrm>
              <a:off x="228600" y="5783670"/>
              <a:ext cx="8686800" cy="845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Conference Smart Statistics4Smart Cities </a:t>
              </a:r>
              <a:b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</a:b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5-6 October, Kalamata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6" name="Picture 15" descr="Logo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9256" y="5569594"/>
              <a:ext cx="1162202" cy="10598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11 - Διάγραμμα"/>
          <p:cNvGraphicFramePr/>
          <p:nvPr/>
        </p:nvGraphicFramePr>
        <p:xfrm>
          <a:off x="685800" y="1219200"/>
          <a:ext cx="78486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ep 3"/>
          <p:cNvGrpSpPr/>
          <p:nvPr/>
        </p:nvGrpSpPr>
        <p:grpSpPr>
          <a:xfrm>
            <a:off x="0" y="0"/>
            <a:ext cx="1547664" cy="6858000"/>
            <a:chOff x="-36512" y="0"/>
            <a:chExt cx="1584176" cy="6858000"/>
          </a:xfrm>
        </p:grpSpPr>
        <p:sp>
          <p:nvSpPr>
            <p:cNvPr id="8" name="Rechthoek 7"/>
            <p:cNvSpPr/>
            <p:nvPr/>
          </p:nvSpPr>
          <p:spPr>
            <a:xfrm>
              <a:off x="-36512" y="0"/>
              <a:ext cx="576064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hthoek 8"/>
            <p:cNvSpPr/>
            <p:nvPr/>
          </p:nvSpPr>
          <p:spPr>
            <a:xfrm>
              <a:off x="0" y="0"/>
              <a:ext cx="1547664" cy="11247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0" y="5570121"/>
            <a:ext cx="9144000" cy="1287879"/>
            <a:chOff x="228600" y="5569594"/>
            <a:chExt cx="8686800" cy="1059807"/>
          </a:xfrm>
          <a:solidFill>
            <a:schemeClr val="accent6"/>
          </a:solidFill>
        </p:grpSpPr>
        <p:sp>
          <p:nvSpPr>
            <p:cNvPr id="17" name="Subtitle 2"/>
            <p:cNvSpPr txBox="1">
              <a:spLocks/>
            </p:cNvSpPr>
            <p:nvPr/>
          </p:nvSpPr>
          <p:spPr>
            <a:xfrm>
              <a:off x="228600" y="5783670"/>
              <a:ext cx="8686800" cy="845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Conference Smart Statistics4Smart Cities </a:t>
              </a:r>
              <a:b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</a:b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5-6 October, Kalamata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8" name="Picture 17" descr="Logo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9256" y="5569594"/>
              <a:ext cx="1162202" cy="10598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  <p:sp>
        <p:nvSpPr>
          <p:cNvPr id="13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5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Overview</a:t>
            </a:r>
            <a:endParaRPr lang="el-GR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Σχετική εικόνα"/>
          <p:cNvPicPr>
            <a:picLocks noChangeAspect="1" noChangeArrowheads="1"/>
          </p:cNvPicPr>
          <p:nvPr/>
        </p:nvPicPr>
        <p:blipFill>
          <a:blip r:embed="rId3" cstate="print"/>
          <a:srcRect l="1167" t="21609" b="18327"/>
          <a:stretch>
            <a:fillRect/>
          </a:stretch>
        </p:blipFill>
        <p:spPr bwMode="auto">
          <a:xfrm>
            <a:off x="0" y="986146"/>
            <a:ext cx="9144000" cy="5414654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5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Introduction</a:t>
            </a:r>
            <a:endParaRPr lang="el-GR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52400" y="1143000"/>
            <a:ext cx="8991600" cy="1305560"/>
            <a:chOff x="152400" y="1143000"/>
            <a:chExt cx="8991600" cy="1305560"/>
          </a:xfrm>
        </p:grpSpPr>
        <p:sp>
          <p:nvSpPr>
            <p:cNvPr id="12" name="TextBox 11"/>
            <p:cNvSpPr txBox="1"/>
            <p:nvPr/>
          </p:nvSpPr>
          <p:spPr>
            <a:xfrm>
              <a:off x="1676400" y="1143000"/>
              <a:ext cx="7467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chemeClr val="bg1"/>
                  </a:solidFill>
                </a:rPr>
                <a:t>Research on the use of AIS data for official statistics  was part of </a:t>
              </a:r>
              <a:r>
                <a:rPr lang="en-GB" i="1" dirty="0" smtClean="0">
                  <a:solidFill>
                    <a:schemeClr val="bg1"/>
                  </a:solidFill>
                </a:rPr>
                <a:t>the </a:t>
              </a:r>
              <a:r>
                <a:rPr lang="en-US" i="1" dirty="0" err="1" smtClean="0">
                  <a:solidFill>
                    <a:schemeClr val="bg1"/>
                  </a:solidFill>
                </a:rPr>
                <a:t>ESSnet</a:t>
              </a:r>
              <a:r>
                <a:rPr lang="en-US" i="1" dirty="0" smtClean="0">
                  <a:solidFill>
                    <a:schemeClr val="bg1"/>
                  </a:solidFill>
                </a:rPr>
                <a:t> Big Data project, performed by The Netherlands (Work package leader), Greece, Poland, Norway and Denmark.</a:t>
              </a:r>
              <a:endParaRPr lang="el-GR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4" descr="C:\CBSTEMP\USER\Temporary Internet Files\DDKT\Content.Outlook\W42JWDZ5\logo ESSNe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219200"/>
              <a:ext cx="1219200" cy="12293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grpSp>
        <p:nvGrpSpPr>
          <p:cNvPr id="16" name="Group 15"/>
          <p:cNvGrpSpPr/>
          <p:nvPr/>
        </p:nvGrpSpPr>
        <p:grpSpPr>
          <a:xfrm>
            <a:off x="0" y="5714998"/>
            <a:ext cx="9144000" cy="1142999"/>
            <a:chOff x="228600" y="5569594"/>
            <a:chExt cx="8686800" cy="1232209"/>
          </a:xfrm>
          <a:solidFill>
            <a:schemeClr val="accent6"/>
          </a:solidFill>
        </p:grpSpPr>
        <p:sp>
          <p:nvSpPr>
            <p:cNvPr id="17" name="Subtitle 2"/>
            <p:cNvSpPr txBox="1">
              <a:spLocks/>
            </p:cNvSpPr>
            <p:nvPr/>
          </p:nvSpPr>
          <p:spPr>
            <a:xfrm>
              <a:off x="228600" y="5783669"/>
              <a:ext cx="8686800" cy="10181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Conference Smart Statistics4Smart Cities </a:t>
              </a:r>
              <a:b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</a:b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5-6 October, Kalamata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9" name="Picture 18" descr="Logo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9256" y="5569594"/>
              <a:ext cx="1162202" cy="1059806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  <p:sp>
        <p:nvSpPr>
          <p:cNvPr id="10" name="TextBox 9"/>
          <p:cNvSpPr txBox="1"/>
          <p:nvPr/>
        </p:nvSpPr>
        <p:spPr>
          <a:xfrm>
            <a:off x="3810000" y="5638800"/>
            <a:ext cx="5334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0000"/>
                </a:solidFill>
              </a:rPr>
              <a:t>Image source: http://www.esa.int/Our_Activities/Telecommunications_Integrated_Applications/SAT-AIS_for_maritime</a:t>
            </a:r>
            <a:endParaRPr lang="el-GR" sz="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500" t="16942" r="43600" b="23836"/>
          <a:stretch>
            <a:fillRect/>
          </a:stretch>
        </p:blipFill>
        <p:spPr bwMode="auto">
          <a:xfrm>
            <a:off x="0" y="0"/>
            <a:ext cx="9144000" cy="565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0" y="5334001"/>
            <a:ext cx="9144000" cy="1524000"/>
            <a:chOff x="228600" y="5569594"/>
            <a:chExt cx="8686800" cy="1059807"/>
          </a:xfrm>
          <a:solidFill>
            <a:schemeClr val="accent6"/>
          </a:solidFill>
        </p:grpSpPr>
        <p:sp>
          <p:nvSpPr>
            <p:cNvPr id="8" name="Subtitle 2"/>
            <p:cNvSpPr txBox="1">
              <a:spLocks/>
            </p:cNvSpPr>
            <p:nvPr/>
          </p:nvSpPr>
          <p:spPr>
            <a:xfrm>
              <a:off x="228600" y="5783670"/>
              <a:ext cx="8686800" cy="845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Conference Smart Statistics4Smart Cities </a:t>
              </a:r>
              <a:b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</a:b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5-6 October, Kalamata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9" name="Picture 8" descr="Log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9256" y="5569594"/>
              <a:ext cx="1162202" cy="10598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3"/>
          <p:cNvGrpSpPr/>
          <p:nvPr/>
        </p:nvGrpSpPr>
        <p:grpSpPr>
          <a:xfrm>
            <a:off x="0" y="0"/>
            <a:ext cx="1584176" cy="6858000"/>
            <a:chOff x="-36512" y="0"/>
            <a:chExt cx="1584176" cy="6858000"/>
          </a:xfrm>
        </p:grpSpPr>
        <p:sp>
          <p:nvSpPr>
            <p:cNvPr id="6" name="Rechthoek 7"/>
            <p:cNvSpPr/>
            <p:nvPr/>
          </p:nvSpPr>
          <p:spPr>
            <a:xfrm>
              <a:off x="-36512" y="0"/>
              <a:ext cx="576064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hthoek 8"/>
            <p:cNvSpPr/>
            <p:nvPr/>
          </p:nvSpPr>
          <p:spPr>
            <a:xfrm>
              <a:off x="0" y="0"/>
              <a:ext cx="1547664" cy="11247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610600" cy="1143000"/>
          </a:xfr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Automatic Identification System (AIS) </a:t>
            </a:r>
            <a:endParaRPr lang="el-GR" sz="4400" dirty="0">
              <a:solidFill>
                <a:schemeClr val="accent5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Diagram 10"/>
          <p:cNvGraphicFramePr/>
          <p:nvPr/>
        </p:nvGraphicFramePr>
        <p:xfrm>
          <a:off x="609600" y="3810000"/>
          <a:ext cx="83820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533400" y="5798721"/>
            <a:ext cx="8610600" cy="1059279"/>
            <a:chOff x="228600" y="5569594"/>
            <a:chExt cx="8686800" cy="1059807"/>
          </a:xfrm>
          <a:solidFill>
            <a:schemeClr val="accent6"/>
          </a:solidFill>
        </p:grpSpPr>
        <p:sp>
          <p:nvSpPr>
            <p:cNvPr id="18" name="Subtitle 2"/>
            <p:cNvSpPr txBox="1">
              <a:spLocks/>
            </p:cNvSpPr>
            <p:nvPr/>
          </p:nvSpPr>
          <p:spPr>
            <a:xfrm>
              <a:off x="228600" y="5783670"/>
              <a:ext cx="8686800" cy="845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Conference Smart Statistics4Smart Cities </a:t>
              </a:r>
              <a:b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</a:b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5-6 October, Kalamata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9" name="Picture 18" descr="Logo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9256" y="5569594"/>
              <a:ext cx="1162202" cy="10598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  <p:graphicFrame>
        <p:nvGraphicFramePr>
          <p:cNvPr id="12" name="Diagram 11"/>
          <p:cNvGraphicFramePr/>
          <p:nvPr/>
        </p:nvGraphicFramePr>
        <p:xfrm>
          <a:off x="609600" y="1143000"/>
          <a:ext cx="85344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34697FCD-D5C8-4653-99E3-50D1B1F39F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graphicEl>
                                              <a:dgm id="{34697FCD-D5C8-4653-99E3-50D1B1F39F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93B6672-2FA7-4EC7-B875-EC1F257AE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>
                                            <p:graphicEl>
                                              <a:dgm id="{793B6672-2FA7-4EC7-B875-EC1F257AE4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D16F496-70B3-4C55-93F3-87F7EA79A9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>
                                            <p:graphicEl>
                                              <a:dgm id="{BD16F496-70B3-4C55-93F3-87F7EA79A9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83071A9-19A8-4CBC-90AA-56B233047D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>
                                            <p:graphicEl>
                                              <a:dgm id="{083071A9-19A8-4CBC-90AA-56B233047D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BB1EC52-0B07-44A0-8BDD-E3CB620FFA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>
                                            <p:graphicEl>
                                              <a:dgm id="{CBB1EC52-0B07-44A0-8BDD-E3CB620FFA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23B109A-10AA-467F-AD57-5B4FFB43A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>
                                            <p:graphicEl>
                                              <a:dgm id="{E23B109A-10AA-467F-AD57-5B4FFB43A3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D8D3CEB-6C2C-4ADE-872E-D98C760F8B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>
                                            <p:graphicEl>
                                              <a:dgm id="{BD8D3CEB-6C2C-4ADE-872E-D98C760F8B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0866B33-C272-4A90-9A80-4473FCDED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>
                                            <p:graphicEl>
                                              <a:dgm id="{60866B33-C272-4A90-9A80-4473FCDED6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1D73F10-43D2-4042-B390-D141CF9CD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>
                                            <p:graphicEl>
                                              <a:dgm id="{B1D73F10-43D2-4042-B390-D141CF9CD0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C720FED-E252-4377-88BC-3AA6F93551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">
                                            <p:graphicEl>
                                              <a:dgm id="{9C720FED-E252-4377-88BC-3AA6F93551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6BC423D-C92E-4BA1-9F0E-7405BF4814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>
                                            <p:graphicEl>
                                              <a:dgm id="{B6BC423D-C92E-4BA1-9F0E-7405BF4814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8592234-144A-41D7-8494-E48E26353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1">
                                            <p:graphicEl>
                                              <a:dgm id="{C8592234-144A-41D7-8494-E48E263538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  <p:bldGraphic spid="12" grpId="0" uiExpand="1">
        <p:bldSub>
          <a:bldDgm bld="lvl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0" y="5334001"/>
            <a:ext cx="9144000" cy="1524000"/>
            <a:chOff x="228600" y="5569594"/>
            <a:chExt cx="8686800" cy="1059807"/>
          </a:xfrm>
          <a:solidFill>
            <a:schemeClr val="accent6"/>
          </a:solidFill>
        </p:grpSpPr>
        <p:sp>
          <p:nvSpPr>
            <p:cNvPr id="8" name="Subtitle 2"/>
            <p:cNvSpPr txBox="1">
              <a:spLocks/>
            </p:cNvSpPr>
            <p:nvPr/>
          </p:nvSpPr>
          <p:spPr>
            <a:xfrm>
              <a:off x="228600" y="5783670"/>
              <a:ext cx="8686800" cy="845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Conference Smart Statistics4Smart Cities </a:t>
              </a:r>
              <a:b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</a:b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5-6 October, Kalamata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9" name="Picture 8" descr="Log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9256" y="5569594"/>
              <a:ext cx="1162202" cy="10598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7747" t="11111" r="24631" b="14444"/>
          <a:stretch>
            <a:fillRect/>
          </a:stretch>
        </p:blipFill>
        <p:spPr bwMode="auto">
          <a:xfrm>
            <a:off x="0" y="0"/>
            <a:ext cx="9144000" cy="566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b="28706"/>
          <a:stretch>
            <a:fillRect/>
          </a:stretch>
        </p:blipFill>
        <p:spPr bwMode="auto">
          <a:xfrm>
            <a:off x="533400" y="990600"/>
            <a:ext cx="8610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ep 3"/>
          <p:cNvGrpSpPr/>
          <p:nvPr/>
        </p:nvGrpSpPr>
        <p:grpSpPr>
          <a:xfrm>
            <a:off x="0" y="0"/>
            <a:ext cx="1584176" cy="6858000"/>
            <a:chOff x="-36512" y="0"/>
            <a:chExt cx="1584176" cy="6858000"/>
          </a:xfrm>
        </p:grpSpPr>
        <p:sp>
          <p:nvSpPr>
            <p:cNvPr id="9" name="Rechthoek 7"/>
            <p:cNvSpPr/>
            <p:nvPr/>
          </p:nvSpPr>
          <p:spPr>
            <a:xfrm>
              <a:off x="-36512" y="0"/>
              <a:ext cx="576064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hthoek 8"/>
            <p:cNvSpPr/>
            <p:nvPr/>
          </p:nvSpPr>
          <p:spPr>
            <a:xfrm>
              <a:off x="0" y="0"/>
              <a:ext cx="1547664" cy="112474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1143000"/>
          </a:xfrm>
          <a:solidFill>
            <a:schemeClr val="accent5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Define ship’s journey </a:t>
            </a:r>
            <a:endParaRPr lang="el-GR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57200" y="5798721"/>
            <a:ext cx="8686800" cy="1059279"/>
            <a:chOff x="228600" y="5569594"/>
            <a:chExt cx="8686800" cy="1059807"/>
          </a:xfrm>
          <a:solidFill>
            <a:schemeClr val="accent6"/>
          </a:solidFill>
        </p:grpSpPr>
        <p:sp>
          <p:nvSpPr>
            <p:cNvPr id="21" name="Subtitle 2"/>
            <p:cNvSpPr txBox="1">
              <a:spLocks/>
            </p:cNvSpPr>
            <p:nvPr/>
          </p:nvSpPr>
          <p:spPr>
            <a:xfrm>
              <a:off x="228600" y="5783670"/>
              <a:ext cx="8686800" cy="845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Conference Smart Statistics4Smart Cities </a:t>
              </a:r>
              <a:b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</a:b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5-6 October, Kalamata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22" name="Picture 21" descr="Log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9256" y="5569594"/>
              <a:ext cx="1162202" cy="10598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  <p:grpSp>
        <p:nvGrpSpPr>
          <p:cNvPr id="14" name="Group 13"/>
          <p:cNvGrpSpPr/>
          <p:nvPr/>
        </p:nvGrpSpPr>
        <p:grpSpPr>
          <a:xfrm>
            <a:off x="914400" y="3738397"/>
            <a:ext cx="7681394" cy="1964110"/>
            <a:chOff x="914400" y="3738397"/>
            <a:chExt cx="7681394" cy="1964110"/>
          </a:xfrm>
        </p:grpSpPr>
        <p:sp>
          <p:nvSpPr>
            <p:cNvPr id="17" name="Rounded Rectangle 16"/>
            <p:cNvSpPr/>
            <p:nvPr/>
          </p:nvSpPr>
          <p:spPr>
            <a:xfrm>
              <a:off x="915403" y="3953769"/>
              <a:ext cx="827373" cy="82737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914400" y="3837213"/>
              <a:ext cx="841463" cy="1414701"/>
            </a:xfrm>
            <a:custGeom>
              <a:avLst/>
              <a:gdLst>
                <a:gd name="connsiteX0" fmla="*/ 0 w 841463"/>
                <a:gd name="connsiteY0" fmla="*/ 84146 h 1414701"/>
                <a:gd name="connsiteX1" fmla="*/ 24646 w 841463"/>
                <a:gd name="connsiteY1" fmla="*/ 24646 h 1414701"/>
                <a:gd name="connsiteX2" fmla="*/ 84146 w 841463"/>
                <a:gd name="connsiteY2" fmla="*/ 0 h 1414701"/>
                <a:gd name="connsiteX3" fmla="*/ 757317 w 841463"/>
                <a:gd name="connsiteY3" fmla="*/ 0 h 1414701"/>
                <a:gd name="connsiteX4" fmla="*/ 816817 w 841463"/>
                <a:gd name="connsiteY4" fmla="*/ 24646 h 1414701"/>
                <a:gd name="connsiteX5" fmla="*/ 841463 w 841463"/>
                <a:gd name="connsiteY5" fmla="*/ 84146 h 1414701"/>
                <a:gd name="connsiteX6" fmla="*/ 841463 w 841463"/>
                <a:gd name="connsiteY6" fmla="*/ 1330555 h 1414701"/>
                <a:gd name="connsiteX7" fmla="*/ 816817 w 841463"/>
                <a:gd name="connsiteY7" fmla="*/ 1390055 h 1414701"/>
                <a:gd name="connsiteX8" fmla="*/ 757317 w 841463"/>
                <a:gd name="connsiteY8" fmla="*/ 1414701 h 1414701"/>
                <a:gd name="connsiteX9" fmla="*/ 84146 w 841463"/>
                <a:gd name="connsiteY9" fmla="*/ 1414701 h 1414701"/>
                <a:gd name="connsiteX10" fmla="*/ 24646 w 841463"/>
                <a:gd name="connsiteY10" fmla="*/ 1390055 h 1414701"/>
                <a:gd name="connsiteX11" fmla="*/ 0 w 841463"/>
                <a:gd name="connsiteY11" fmla="*/ 1330555 h 1414701"/>
                <a:gd name="connsiteX12" fmla="*/ 0 w 841463"/>
                <a:gd name="connsiteY12" fmla="*/ 84146 h 141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1463" h="1414701">
                  <a:moveTo>
                    <a:pt x="0" y="84146"/>
                  </a:moveTo>
                  <a:cubicBezTo>
                    <a:pt x="0" y="61829"/>
                    <a:pt x="8865" y="40426"/>
                    <a:pt x="24646" y="24646"/>
                  </a:cubicBezTo>
                  <a:cubicBezTo>
                    <a:pt x="40426" y="8866"/>
                    <a:pt x="61829" y="0"/>
                    <a:pt x="84146" y="0"/>
                  </a:cubicBezTo>
                  <a:lnTo>
                    <a:pt x="757317" y="0"/>
                  </a:lnTo>
                  <a:cubicBezTo>
                    <a:pt x="779634" y="0"/>
                    <a:pt x="801037" y="8865"/>
                    <a:pt x="816817" y="24646"/>
                  </a:cubicBezTo>
                  <a:cubicBezTo>
                    <a:pt x="832597" y="40426"/>
                    <a:pt x="841463" y="61829"/>
                    <a:pt x="841463" y="84146"/>
                  </a:cubicBezTo>
                  <a:lnTo>
                    <a:pt x="841463" y="1330555"/>
                  </a:lnTo>
                  <a:cubicBezTo>
                    <a:pt x="841463" y="1352872"/>
                    <a:pt x="832598" y="1374275"/>
                    <a:pt x="816817" y="1390055"/>
                  </a:cubicBezTo>
                  <a:cubicBezTo>
                    <a:pt x="801037" y="1405835"/>
                    <a:pt x="779634" y="1414701"/>
                    <a:pt x="757317" y="1414701"/>
                  </a:cubicBezTo>
                  <a:lnTo>
                    <a:pt x="84146" y="1414701"/>
                  </a:lnTo>
                  <a:cubicBezTo>
                    <a:pt x="61829" y="1414701"/>
                    <a:pt x="40426" y="1405836"/>
                    <a:pt x="24646" y="1390055"/>
                  </a:cubicBezTo>
                  <a:cubicBezTo>
                    <a:pt x="8866" y="1374275"/>
                    <a:pt x="0" y="1352872"/>
                    <a:pt x="0" y="1330555"/>
                  </a:cubicBezTo>
                  <a:lnTo>
                    <a:pt x="0" y="84146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77986" tIns="77986" rIns="77986" bIns="7798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Raw AIS Data</a:t>
              </a:r>
              <a:endParaRPr lang="el-GR" sz="1400" kern="1200" dirty="0"/>
            </a:p>
          </p:txBody>
        </p:sp>
        <p:sp>
          <p:nvSpPr>
            <p:cNvPr id="19" name="Freeform 18"/>
            <p:cNvSpPr/>
            <p:nvPr/>
          </p:nvSpPr>
          <p:spPr>
            <a:xfrm rot="21339124">
              <a:off x="1982332" y="4246884"/>
              <a:ext cx="451736" cy="213541"/>
            </a:xfrm>
            <a:custGeom>
              <a:avLst/>
              <a:gdLst>
                <a:gd name="connsiteX0" fmla="*/ 0 w 451736"/>
                <a:gd name="connsiteY0" fmla="*/ 42708 h 213541"/>
                <a:gd name="connsiteX1" fmla="*/ 344966 w 451736"/>
                <a:gd name="connsiteY1" fmla="*/ 42708 h 213541"/>
                <a:gd name="connsiteX2" fmla="*/ 344966 w 451736"/>
                <a:gd name="connsiteY2" fmla="*/ 0 h 213541"/>
                <a:gd name="connsiteX3" fmla="*/ 451736 w 451736"/>
                <a:gd name="connsiteY3" fmla="*/ 106771 h 213541"/>
                <a:gd name="connsiteX4" fmla="*/ 344966 w 451736"/>
                <a:gd name="connsiteY4" fmla="*/ 213541 h 213541"/>
                <a:gd name="connsiteX5" fmla="*/ 344966 w 451736"/>
                <a:gd name="connsiteY5" fmla="*/ 170833 h 213541"/>
                <a:gd name="connsiteX6" fmla="*/ 0 w 451736"/>
                <a:gd name="connsiteY6" fmla="*/ 170833 h 213541"/>
                <a:gd name="connsiteX7" fmla="*/ 0 w 451736"/>
                <a:gd name="connsiteY7" fmla="*/ 42708 h 21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736" h="213541">
                  <a:moveTo>
                    <a:pt x="0" y="42708"/>
                  </a:moveTo>
                  <a:lnTo>
                    <a:pt x="344966" y="42708"/>
                  </a:lnTo>
                  <a:lnTo>
                    <a:pt x="344966" y="0"/>
                  </a:lnTo>
                  <a:lnTo>
                    <a:pt x="451736" y="106771"/>
                  </a:lnTo>
                  <a:lnTo>
                    <a:pt x="344966" y="213541"/>
                  </a:lnTo>
                  <a:lnTo>
                    <a:pt x="344966" y="170833"/>
                  </a:lnTo>
                  <a:lnTo>
                    <a:pt x="0" y="170833"/>
                  </a:lnTo>
                  <a:lnTo>
                    <a:pt x="0" y="42708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42707" rIns="64062" bIns="4270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l-GR" sz="1400" kern="120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464993" y="3738397"/>
              <a:ext cx="897394" cy="1017156"/>
            </a:xfrm>
            <a:prstGeom prst="roundRect">
              <a:avLst>
                <a:gd name="adj" fmla="val 10000"/>
              </a:avLst>
            </a:prstGeom>
            <a:blipFill rotWithShape="0">
              <a:blip r:embed="rId5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-911291"/>
                <a:satOff val="-1498"/>
                <a:lumOff val="2094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2147117" y="4875134"/>
              <a:ext cx="1588499" cy="827373"/>
            </a:xfrm>
            <a:custGeom>
              <a:avLst/>
              <a:gdLst>
                <a:gd name="connsiteX0" fmla="*/ 0 w 1588499"/>
                <a:gd name="connsiteY0" fmla="*/ 82737 h 827373"/>
                <a:gd name="connsiteX1" fmla="*/ 24233 w 1588499"/>
                <a:gd name="connsiteY1" fmla="*/ 24233 h 827373"/>
                <a:gd name="connsiteX2" fmla="*/ 82737 w 1588499"/>
                <a:gd name="connsiteY2" fmla="*/ 0 h 827373"/>
                <a:gd name="connsiteX3" fmla="*/ 1505762 w 1588499"/>
                <a:gd name="connsiteY3" fmla="*/ 0 h 827373"/>
                <a:gd name="connsiteX4" fmla="*/ 1564266 w 1588499"/>
                <a:gd name="connsiteY4" fmla="*/ 24233 h 827373"/>
                <a:gd name="connsiteX5" fmla="*/ 1588499 w 1588499"/>
                <a:gd name="connsiteY5" fmla="*/ 82737 h 827373"/>
                <a:gd name="connsiteX6" fmla="*/ 1588499 w 1588499"/>
                <a:gd name="connsiteY6" fmla="*/ 744636 h 827373"/>
                <a:gd name="connsiteX7" fmla="*/ 1564266 w 1588499"/>
                <a:gd name="connsiteY7" fmla="*/ 803140 h 827373"/>
                <a:gd name="connsiteX8" fmla="*/ 1505762 w 1588499"/>
                <a:gd name="connsiteY8" fmla="*/ 827373 h 827373"/>
                <a:gd name="connsiteX9" fmla="*/ 82737 w 1588499"/>
                <a:gd name="connsiteY9" fmla="*/ 827373 h 827373"/>
                <a:gd name="connsiteX10" fmla="*/ 24233 w 1588499"/>
                <a:gd name="connsiteY10" fmla="*/ 803140 h 827373"/>
                <a:gd name="connsiteX11" fmla="*/ 0 w 1588499"/>
                <a:gd name="connsiteY11" fmla="*/ 744636 h 827373"/>
                <a:gd name="connsiteX12" fmla="*/ 0 w 1588499"/>
                <a:gd name="connsiteY12" fmla="*/ 82737 h 827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8499" h="827373">
                  <a:moveTo>
                    <a:pt x="0" y="82737"/>
                  </a:moveTo>
                  <a:cubicBezTo>
                    <a:pt x="0" y="60794"/>
                    <a:pt x="8717" y="39749"/>
                    <a:pt x="24233" y="24233"/>
                  </a:cubicBezTo>
                  <a:cubicBezTo>
                    <a:pt x="39749" y="8717"/>
                    <a:pt x="60794" y="0"/>
                    <a:pt x="82737" y="0"/>
                  </a:cubicBezTo>
                  <a:lnTo>
                    <a:pt x="1505762" y="0"/>
                  </a:lnTo>
                  <a:cubicBezTo>
                    <a:pt x="1527705" y="0"/>
                    <a:pt x="1548750" y="8717"/>
                    <a:pt x="1564266" y="24233"/>
                  </a:cubicBezTo>
                  <a:cubicBezTo>
                    <a:pt x="1579782" y="39749"/>
                    <a:pt x="1588499" y="60794"/>
                    <a:pt x="1588499" y="82737"/>
                  </a:cubicBezTo>
                  <a:lnTo>
                    <a:pt x="1588499" y="744636"/>
                  </a:lnTo>
                  <a:cubicBezTo>
                    <a:pt x="1588499" y="766579"/>
                    <a:pt x="1579782" y="787624"/>
                    <a:pt x="1564266" y="803140"/>
                  </a:cubicBezTo>
                  <a:cubicBezTo>
                    <a:pt x="1548750" y="818656"/>
                    <a:pt x="1527705" y="827373"/>
                    <a:pt x="1505762" y="827373"/>
                  </a:cubicBezTo>
                  <a:lnTo>
                    <a:pt x="82737" y="827373"/>
                  </a:lnTo>
                  <a:cubicBezTo>
                    <a:pt x="60794" y="827373"/>
                    <a:pt x="39749" y="818656"/>
                    <a:pt x="24233" y="803140"/>
                  </a:cubicBezTo>
                  <a:cubicBezTo>
                    <a:pt x="8717" y="787624"/>
                    <a:pt x="0" y="766579"/>
                    <a:pt x="0" y="744636"/>
                  </a:cubicBezTo>
                  <a:lnTo>
                    <a:pt x="0" y="82737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77573" tIns="77573" rIns="77573" bIns="77573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Decoding AIS  Importing in a </a:t>
              </a:r>
              <a:r>
                <a:rPr lang="en-US" sz="1400" kern="1200" dirty="0" err="1" smtClean="0"/>
                <a:t>spatio</a:t>
              </a:r>
              <a:r>
                <a:rPr lang="en-US" sz="1400" kern="1200" dirty="0" smtClean="0"/>
                <a:t>-temp database</a:t>
              </a:r>
              <a:endParaRPr lang="el-GR" sz="1400" kern="1200" dirty="0"/>
            </a:p>
          </p:txBody>
        </p:sp>
        <p:sp>
          <p:nvSpPr>
            <p:cNvPr id="25" name="Freeform 24"/>
            <p:cNvSpPr/>
            <p:nvPr/>
          </p:nvSpPr>
          <p:spPr>
            <a:xfrm rot="20299">
              <a:off x="3575112" y="4137551"/>
              <a:ext cx="503837" cy="229635"/>
            </a:xfrm>
            <a:custGeom>
              <a:avLst/>
              <a:gdLst>
                <a:gd name="connsiteX0" fmla="*/ 0 w 503837"/>
                <a:gd name="connsiteY0" fmla="*/ 45927 h 229635"/>
                <a:gd name="connsiteX1" fmla="*/ 389020 w 503837"/>
                <a:gd name="connsiteY1" fmla="*/ 45927 h 229635"/>
                <a:gd name="connsiteX2" fmla="*/ 389020 w 503837"/>
                <a:gd name="connsiteY2" fmla="*/ 0 h 229635"/>
                <a:gd name="connsiteX3" fmla="*/ 503837 w 503837"/>
                <a:gd name="connsiteY3" fmla="*/ 114818 h 229635"/>
                <a:gd name="connsiteX4" fmla="*/ 389020 w 503837"/>
                <a:gd name="connsiteY4" fmla="*/ 229635 h 229635"/>
                <a:gd name="connsiteX5" fmla="*/ 389020 w 503837"/>
                <a:gd name="connsiteY5" fmla="*/ 183708 h 229635"/>
                <a:gd name="connsiteX6" fmla="*/ 0 w 503837"/>
                <a:gd name="connsiteY6" fmla="*/ 183708 h 229635"/>
                <a:gd name="connsiteX7" fmla="*/ 0 w 503837"/>
                <a:gd name="connsiteY7" fmla="*/ 45927 h 22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37" h="229635">
                  <a:moveTo>
                    <a:pt x="0" y="45927"/>
                  </a:moveTo>
                  <a:lnTo>
                    <a:pt x="389020" y="45927"/>
                  </a:lnTo>
                  <a:lnTo>
                    <a:pt x="389020" y="0"/>
                  </a:lnTo>
                  <a:lnTo>
                    <a:pt x="503837" y="114818"/>
                  </a:lnTo>
                  <a:lnTo>
                    <a:pt x="389020" y="229635"/>
                  </a:lnTo>
                  <a:lnTo>
                    <a:pt x="389020" y="183708"/>
                  </a:lnTo>
                  <a:lnTo>
                    <a:pt x="0" y="183708"/>
                  </a:lnTo>
                  <a:lnTo>
                    <a:pt x="0" y="4592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032172"/>
                <a:satOff val="10348"/>
                <a:lumOff val="-7190"/>
                <a:alphaOff val="0"/>
              </a:schemeClr>
            </a:fillRef>
            <a:effectRef idx="0">
              <a:schemeClr val="accent5">
                <a:hueOff val="-1032172"/>
                <a:satOff val="10348"/>
                <a:lumOff val="-719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45927" rIns="68889" bIns="45926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l-GR" sz="900" kern="1200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4247423" y="3738399"/>
              <a:ext cx="1008518" cy="1038858"/>
            </a:xfrm>
            <a:prstGeom prst="roundRect">
              <a:avLst>
                <a:gd name="adj" fmla="val 10000"/>
              </a:avLst>
            </a:prstGeom>
            <a:blipFill rotWithShape="0">
              <a:blip r:embed="rId6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-1822582"/>
                <a:satOff val="-2997"/>
                <a:lumOff val="4188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4048453" y="4846447"/>
              <a:ext cx="1514068" cy="827373"/>
            </a:xfrm>
            <a:custGeom>
              <a:avLst/>
              <a:gdLst>
                <a:gd name="connsiteX0" fmla="*/ 0 w 1514068"/>
                <a:gd name="connsiteY0" fmla="*/ 82737 h 827373"/>
                <a:gd name="connsiteX1" fmla="*/ 24233 w 1514068"/>
                <a:gd name="connsiteY1" fmla="*/ 24233 h 827373"/>
                <a:gd name="connsiteX2" fmla="*/ 82737 w 1514068"/>
                <a:gd name="connsiteY2" fmla="*/ 0 h 827373"/>
                <a:gd name="connsiteX3" fmla="*/ 1431331 w 1514068"/>
                <a:gd name="connsiteY3" fmla="*/ 0 h 827373"/>
                <a:gd name="connsiteX4" fmla="*/ 1489835 w 1514068"/>
                <a:gd name="connsiteY4" fmla="*/ 24233 h 827373"/>
                <a:gd name="connsiteX5" fmla="*/ 1514068 w 1514068"/>
                <a:gd name="connsiteY5" fmla="*/ 82737 h 827373"/>
                <a:gd name="connsiteX6" fmla="*/ 1514068 w 1514068"/>
                <a:gd name="connsiteY6" fmla="*/ 744636 h 827373"/>
                <a:gd name="connsiteX7" fmla="*/ 1489835 w 1514068"/>
                <a:gd name="connsiteY7" fmla="*/ 803140 h 827373"/>
                <a:gd name="connsiteX8" fmla="*/ 1431331 w 1514068"/>
                <a:gd name="connsiteY8" fmla="*/ 827373 h 827373"/>
                <a:gd name="connsiteX9" fmla="*/ 82737 w 1514068"/>
                <a:gd name="connsiteY9" fmla="*/ 827373 h 827373"/>
                <a:gd name="connsiteX10" fmla="*/ 24233 w 1514068"/>
                <a:gd name="connsiteY10" fmla="*/ 803140 h 827373"/>
                <a:gd name="connsiteX11" fmla="*/ 0 w 1514068"/>
                <a:gd name="connsiteY11" fmla="*/ 744636 h 827373"/>
                <a:gd name="connsiteX12" fmla="*/ 0 w 1514068"/>
                <a:gd name="connsiteY12" fmla="*/ 82737 h 827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14068" h="827373">
                  <a:moveTo>
                    <a:pt x="0" y="82737"/>
                  </a:moveTo>
                  <a:cubicBezTo>
                    <a:pt x="0" y="60794"/>
                    <a:pt x="8717" y="39749"/>
                    <a:pt x="24233" y="24233"/>
                  </a:cubicBezTo>
                  <a:cubicBezTo>
                    <a:pt x="39749" y="8717"/>
                    <a:pt x="60794" y="0"/>
                    <a:pt x="82737" y="0"/>
                  </a:cubicBezTo>
                  <a:lnTo>
                    <a:pt x="1431331" y="0"/>
                  </a:lnTo>
                  <a:cubicBezTo>
                    <a:pt x="1453274" y="0"/>
                    <a:pt x="1474319" y="8717"/>
                    <a:pt x="1489835" y="24233"/>
                  </a:cubicBezTo>
                  <a:cubicBezTo>
                    <a:pt x="1505351" y="39749"/>
                    <a:pt x="1514068" y="60794"/>
                    <a:pt x="1514068" y="82737"/>
                  </a:cubicBezTo>
                  <a:lnTo>
                    <a:pt x="1514068" y="744636"/>
                  </a:lnTo>
                  <a:cubicBezTo>
                    <a:pt x="1514068" y="766579"/>
                    <a:pt x="1505351" y="787624"/>
                    <a:pt x="1489835" y="803140"/>
                  </a:cubicBezTo>
                  <a:cubicBezTo>
                    <a:pt x="1474319" y="818656"/>
                    <a:pt x="1453274" y="827373"/>
                    <a:pt x="1431331" y="827373"/>
                  </a:cubicBezTo>
                  <a:lnTo>
                    <a:pt x="82737" y="827373"/>
                  </a:lnTo>
                  <a:cubicBezTo>
                    <a:pt x="60794" y="827373"/>
                    <a:pt x="39749" y="818656"/>
                    <a:pt x="24233" y="803140"/>
                  </a:cubicBezTo>
                  <a:cubicBezTo>
                    <a:pt x="8717" y="787624"/>
                    <a:pt x="0" y="766579"/>
                    <a:pt x="0" y="744636"/>
                  </a:cubicBezTo>
                  <a:lnTo>
                    <a:pt x="0" y="82737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77573" tIns="77573" rIns="77573" bIns="77573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smtClean="0"/>
                <a:t>Cleaning/Filtering  Vessel POINTS  GIS layer</a:t>
              </a:r>
              <a:endParaRPr lang="el-GR" sz="1400" kern="1200" dirty="0"/>
            </a:p>
          </p:txBody>
        </p:sp>
        <p:sp>
          <p:nvSpPr>
            <p:cNvPr id="28" name="Freeform 27"/>
            <p:cNvSpPr/>
            <p:nvPr/>
          </p:nvSpPr>
          <p:spPr>
            <a:xfrm rot="21599671">
              <a:off x="5570755" y="4158332"/>
              <a:ext cx="314812" cy="198806"/>
            </a:xfrm>
            <a:custGeom>
              <a:avLst/>
              <a:gdLst>
                <a:gd name="connsiteX0" fmla="*/ 0 w 314812"/>
                <a:gd name="connsiteY0" fmla="*/ 39761 h 198806"/>
                <a:gd name="connsiteX1" fmla="*/ 215409 w 314812"/>
                <a:gd name="connsiteY1" fmla="*/ 39761 h 198806"/>
                <a:gd name="connsiteX2" fmla="*/ 215409 w 314812"/>
                <a:gd name="connsiteY2" fmla="*/ 0 h 198806"/>
                <a:gd name="connsiteX3" fmla="*/ 314812 w 314812"/>
                <a:gd name="connsiteY3" fmla="*/ 99403 h 198806"/>
                <a:gd name="connsiteX4" fmla="*/ 215409 w 314812"/>
                <a:gd name="connsiteY4" fmla="*/ 198806 h 198806"/>
                <a:gd name="connsiteX5" fmla="*/ 215409 w 314812"/>
                <a:gd name="connsiteY5" fmla="*/ 159045 h 198806"/>
                <a:gd name="connsiteX6" fmla="*/ 0 w 314812"/>
                <a:gd name="connsiteY6" fmla="*/ 159045 h 198806"/>
                <a:gd name="connsiteX7" fmla="*/ 0 w 314812"/>
                <a:gd name="connsiteY7" fmla="*/ 39761 h 19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812" h="198806">
                  <a:moveTo>
                    <a:pt x="0" y="39761"/>
                  </a:moveTo>
                  <a:lnTo>
                    <a:pt x="215409" y="39761"/>
                  </a:lnTo>
                  <a:lnTo>
                    <a:pt x="215409" y="0"/>
                  </a:lnTo>
                  <a:lnTo>
                    <a:pt x="314812" y="99403"/>
                  </a:lnTo>
                  <a:lnTo>
                    <a:pt x="215409" y="198806"/>
                  </a:lnTo>
                  <a:lnTo>
                    <a:pt x="215409" y="159045"/>
                  </a:lnTo>
                  <a:lnTo>
                    <a:pt x="0" y="159045"/>
                  </a:lnTo>
                  <a:lnTo>
                    <a:pt x="0" y="397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064345"/>
                <a:satOff val="20696"/>
                <a:lumOff val="-14379"/>
                <a:alphaOff val="0"/>
              </a:schemeClr>
            </a:fillRef>
            <a:effectRef idx="0">
              <a:schemeClr val="accent5">
                <a:hueOff val="-2064345"/>
                <a:satOff val="20696"/>
                <a:lumOff val="-1437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39761" rIns="59642" bIns="3976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l-GR" sz="1400" kern="1200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155407" y="3742129"/>
              <a:ext cx="784747" cy="1031056"/>
            </a:xfrm>
            <a:prstGeom prst="roundRect">
              <a:avLst>
                <a:gd name="adj" fmla="val 10000"/>
              </a:avLst>
            </a:prstGeom>
            <a:blipFill rotWithShape="0">
              <a:blip r:embed="rId7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-2733873"/>
                <a:satOff val="-4495"/>
                <a:lumOff val="628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reeform 29"/>
            <p:cNvSpPr/>
            <p:nvPr/>
          </p:nvSpPr>
          <p:spPr>
            <a:xfrm>
              <a:off x="5961182" y="4860663"/>
              <a:ext cx="1352540" cy="827373"/>
            </a:xfrm>
            <a:custGeom>
              <a:avLst/>
              <a:gdLst>
                <a:gd name="connsiteX0" fmla="*/ 0 w 1352540"/>
                <a:gd name="connsiteY0" fmla="*/ 82737 h 827373"/>
                <a:gd name="connsiteX1" fmla="*/ 24233 w 1352540"/>
                <a:gd name="connsiteY1" fmla="*/ 24233 h 827373"/>
                <a:gd name="connsiteX2" fmla="*/ 82737 w 1352540"/>
                <a:gd name="connsiteY2" fmla="*/ 0 h 827373"/>
                <a:gd name="connsiteX3" fmla="*/ 1269803 w 1352540"/>
                <a:gd name="connsiteY3" fmla="*/ 0 h 827373"/>
                <a:gd name="connsiteX4" fmla="*/ 1328307 w 1352540"/>
                <a:gd name="connsiteY4" fmla="*/ 24233 h 827373"/>
                <a:gd name="connsiteX5" fmla="*/ 1352540 w 1352540"/>
                <a:gd name="connsiteY5" fmla="*/ 82737 h 827373"/>
                <a:gd name="connsiteX6" fmla="*/ 1352540 w 1352540"/>
                <a:gd name="connsiteY6" fmla="*/ 744636 h 827373"/>
                <a:gd name="connsiteX7" fmla="*/ 1328307 w 1352540"/>
                <a:gd name="connsiteY7" fmla="*/ 803140 h 827373"/>
                <a:gd name="connsiteX8" fmla="*/ 1269803 w 1352540"/>
                <a:gd name="connsiteY8" fmla="*/ 827373 h 827373"/>
                <a:gd name="connsiteX9" fmla="*/ 82737 w 1352540"/>
                <a:gd name="connsiteY9" fmla="*/ 827373 h 827373"/>
                <a:gd name="connsiteX10" fmla="*/ 24233 w 1352540"/>
                <a:gd name="connsiteY10" fmla="*/ 803140 h 827373"/>
                <a:gd name="connsiteX11" fmla="*/ 0 w 1352540"/>
                <a:gd name="connsiteY11" fmla="*/ 744636 h 827373"/>
                <a:gd name="connsiteX12" fmla="*/ 0 w 1352540"/>
                <a:gd name="connsiteY12" fmla="*/ 82737 h 827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52540" h="827373">
                  <a:moveTo>
                    <a:pt x="0" y="82737"/>
                  </a:moveTo>
                  <a:cubicBezTo>
                    <a:pt x="0" y="60794"/>
                    <a:pt x="8717" y="39749"/>
                    <a:pt x="24233" y="24233"/>
                  </a:cubicBezTo>
                  <a:cubicBezTo>
                    <a:pt x="39749" y="8717"/>
                    <a:pt x="60794" y="0"/>
                    <a:pt x="82737" y="0"/>
                  </a:cubicBezTo>
                  <a:lnTo>
                    <a:pt x="1269803" y="0"/>
                  </a:lnTo>
                  <a:cubicBezTo>
                    <a:pt x="1291746" y="0"/>
                    <a:pt x="1312791" y="8717"/>
                    <a:pt x="1328307" y="24233"/>
                  </a:cubicBezTo>
                  <a:cubicBezTo>
                    <a:pt x="1343823" y="39749"/>
                    <a:pt x="1352540" y="60794"/>
                    <a:pt x="1352540" y="82737"/>
                  </a:cubicBezTo>
                  <a:lnTo>
                    <a:pt x="1352540" y="744636"/>
                  </a:lnTo>
                  <a:cubicBezTo>
                    <a:pt x="1352540" y="766579"/>
                    <a:pt x="1343823" y="787624"/>
                    <a:pt x="1328307" y="803140"/>
                  </a:cubicBezTo>
                  <a:cubicBezTo>
                    <a:pt x="1312791" y="818656"/>
                    <a:pt x="1291746" y="827373"/>
                    <a:pt x="1269803" y="827373"/>
                  </a:cubicBezTo>
                  <a:lnTo>
                    <a:pt x="82737" y="827373"/>
                  </a:lnTo>
                  <a:cubicBezTo>
                    <a:pt x="60794" y="827373"/>
                    <a:pt x="39749" y="818656"/>
                    <a:pt x="24233" y="803140"/>
                  </a:cubicBezTo>
                  <a:cubicBezTo>
                    <a:pt x="8717" y="787624"/>
                    <a:pt x="0" y="766579"/>
                    <a:pt x="0" y="744636"/>
                  </a:cubicBezTo>
                  <a:lnTo>
                    <a:pt x="0" y="82737"/>
                  </a:ln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77573" tIns="77573" rIns="77573" bIns="77573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smtClean="0"/>
                <a:t>LINES GIS layer Data matching</a:t>
              </a:r>
              <a:endParaRPr lang="el-GR" sz="1400" kern="1200" dirty="0"/>
            </a:p>
          </p:txBody>
        </p:sp>
        <p:sp>
          <p:nvSpPr>
            <p:cNvPr id="31" name="Freeform 30"/>
            <p:cNvSpPr/>
            <p:nvPr/>
          </p:nvSpPr>
          <p:spPr>
            <a:xfrm rot="246817">
              <a:off x="7178576" y="4212227"/>
              <a:ext cx="239346" cy="198806"/>
            </a:xfrm>
            <a:custGeom>
              <a:avLst/>
              <a:gdLst>
                <a:gd name="connsiteX0" fmla="*/ 0 w 239346"/>
                <a:gd name="connsiteY0" fmla="*/ 39761 h 198806"/>
                <a:gd name="connsiteX1" fmla="*/ 139943 w 239346"/>
                <a:gd name="connsiteY1" fmla="*/ 39761 h 198806"/>
                <a:gd name="connsiteX2" fmla="*/ 139943 w 239346"/>
                <a:gd name="connsiteY2" fmla="*/ 0 h 198806"/>
                <a:gd name="connsiteX3" fmla="*/ 239346 w 239346"/>
                <a:gd name="connsiteY3" fmla="*/ 99403 h 198806"/>
                <a:gd name="connsiteX4" fmla="*/ 139943 w 239346"/>
                <a:gd name="connsiteY4" fmla="*/ 198806 h 198806"/>
                <a:gd name="connsiteX5" fmla="*/ 139943 w 239346"/>
                <a:gd name="connsiteY5" fmla="*/ 159045 h 198806"/>
                <a:gd name="connsiteX6" fmla="*/ 0 w 239346"/>
                <a:gd name="connsiteY6" fmla="*/ 159045 h 198806"/>
                <a:gd name="connsiteX7" fmla="*/ 0 w 239346"/>
                <a:gd name="connsiteY7" fmla="*/ 39761 h 19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346" h="198806">
                  <a:moveTo>
                    <a:pt x="0" y="39761"/>
                  </a:moveTo>
                  <a:lnTo>
                    <a:pt x="139943" y="39761"/>
                  </a:lnTo>
                  <a:lnTo>
                    <a:pt x="139943" y="0"/>
                  </a:lnTo>
                  <a:lnTo>
                    <a:pt x="239346" y="99403"/>
                  </a:lnTo>
                  <a:lnTo>
                    <a:pt x="139943" y="198806"/>
                  </a:lnTo>
                  <a:lnTo>
                    <a:pt x="139943" y="159045"/>
                  </a:lnTo>
                  <a:lnTo>
                    <a:pt x="0" y="159045"/>
                  </a:lnTo>
                  <a:lnTo>
                    <a:pt x="0" y="39761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096517"/>
                <a:satOff val="31044"/>
                <a:lumOff val="-21569"/>
                <a:alphaOff val="0"/>
              </a:schemeClr>
            </a:fillRef>
            <a:effectRef idx="0">
              <a:schemeClr val="accent5">
                <a:hueOff val="-3096517"/>
                <a:satOff val="31044"/>
                <a:lumOff val="-2156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39761" rIns="59641" bIns="3976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l-GR" sz="800" kern="1200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7622240" y="3950997"/>
              <a:ext cx="827373" cy="82737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tint val="50000"/>
                <a:hueOff val="-3645164"/>
                <a:satOff val="-5994"/>
                <a:lumOff val="8376"/>
                <a:alphaOff val="0"/>
              </a:schemeClr>
            </a:fillRef>
            <a:effectRef idx="0">
              <a:schemeClr val="accent5">
                <a:tint val="50000"/>
                <a:hueOff val="-3645164"/>
                <a:satOff val="-5994"/>
                <a:lumOff val="837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565433" y="3903303"/>
              <a:ext cx="1030361" cy="1425787"/>
            </a:xfrm>
            <a:custGeom>
              <a:avLst/>
              <a:gdLst>
                <a:gd name="connsiteX0" fmla="*/ 0 w 1030361"/>
                <a:gd name="connsiteY0" fmla="*/ 103036 h 1425787"/>
                <a:gd name="connsiteX1" fmla="*/ 30179 w 1030361"/>
                <a:gd name="connsiteY1" fmla="*/ 30179 h 1425787"/>
                <a:gd name="connsiteX2" fmla="*/ 103037 w 1030361"/>
                <a:gd name="connsiteY2" fmla="*/ 1 h 1425787"/>
                <a:gd name="connsiteX3" fmla="*/ 927325 w 1030361"/>
                <a:gd name="connsiteY3" fmla="*/ 0 h 1425787"/>
                <a:gd name="connsiteX4" fmla="*/ 1000182 w 1030361"/>
                <a:gd name="connsiteY4" fmla="*/ 30179 h 1425787"/>
                <a:gd name="connsiteX5" fmla="*/ 1030360 w 1030361"/>
                <a:gd name="connsiteY5" fmla="*/ 103037 h 1425787"/>
                <a:gd name="connsiteX6" fmla="*/ 1030361 w 1030361"/>
                <a:gd name="connsiteY6" fmla="*/ 1322751 h 1425787"/>
                <a:gd name="connsiteX7" fmla="*/ 1000182 w 1030361"/>
                <a:gd name="connsiteY7" fmla="*/ 1395608 h 1425787"/>
                <a:gd name="connsiteX8" fmla="*/ 927325 w 1030361"/>
                <a:gd name="connsiteY8" fmla="*/ 1425787 h 1425787"/>
                <a:gd name="connsiteX9" fmla="*/ 103036 w 1030361"/>
                <a:gd name="connsiteY9" fmla="*/ 1425787 h 1425787"/>
                <a:gd name="connsiteX10" fmla="*/ 30179 w 1030361"/>
                <a:gd name="connsiteY10" fmla="*/ 1395608 h 1425787"/>
                <a:gd name="connsiteX11" fmla="*/ 1 w 1030361"/>
                <a:gd name="connsiteY11" fmla="*/ 1322750 h 1425787"/>
                <a:gd name="connsiteX12" fmla="*/ 0 w 1030361"/>
                <a:gd name="connsiteY12" fmla="*/ 103036 h 142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361" h="1425787">
                  <a:moveTo>
                    <a:pt x="0" y="103036"/>
                  </a:moveTo>
                  <a:cubicBezTo>
                    <a:pt x="0" y="75709"/>
                    <a:pt x="10856" y="49502"/>
                    <a:pt x="30179" y="30179"/>
                  </a:cubicBezTo>
                  <a:cubicBezTo>
                    <a:pt x="49502" y="10856"/>
                    <a:pt x="75710" y="1"/>
                    <a:pt x="103037" y="1"/>
                  </a:cubicBezTo>
                  <a:lnTo>
                    <a:pt x="927325" y="0"/>
                  </a:lnTo>
                  <a:cubicBezTo>
                    <a:pt x="954652" y="0"/>
                    <a:pt x="980859" y="10856"/>
                    <a:pt x="1000182" y="30179"/>
                  </a:cubicBezTo>
                  <a:cubicBezTo>
                    <a:pt x="1019505" y="49502"/>
                    <a:pt x="1030360" y="75710"/>
                    <a:pt x="1030360" y="103037"/>
                  </a:cubicBezTo>
                  <a:cubicBezTo>
                    <a:pt x="1030360" y="509608"/>
                    <a:pt x="1030361" y="916180"/>
                    <a:pt x="1030361" y="1322751"/>
                  </a:cubicBezTo>
                  <a:cubicBezTo>
                    <a:pt x="1030361" y="1350078"/>
                    <a:pt x="1019505" y="1376285"/>
                    <a:pt x="1000182" y="1395608"/>
                  </a:cubicBezTo>
                  <a:cubicBezTo>
                    <a:pt x="980859" y="1414931"/>
                    <a:pt x="954651" y="1425787"/>
                    <a:pt x="927325" y="1425787"/>
                  </a:cubicBezTo>
                  <a:lnTo>
                    <a:pt x="103036" y="1425787"/>
                  </a:lnTo>
                  <a:cubicBezTo>
                    <a:pt x="75709" y="1425787"/>
                    <a:pt x="49502" y="1414931"/>
                    <a:pt x="30179" y="1395608"/>
                  </a:cubicBezTo>
                  <a:cubicBezTo>
                    <a:pt x="10856" y="1376285"/>
                    <a:pt x="0" y="1350077"/>
                    <a:pt x="1" y="1322750"/>
                  </a:cubicBezTo>
                  <a:cubicBezTo>
                    <a:pt x="1" y="916179"/>
                    <a:pt x="0" y="509607"/>
                    <a:pt x="0" y="103036"/>
                  </a:cubicBezTo>
                  <a:close/>
                </a:path>
              </a:pathLst>
            </a:custGeom>
            <a:solidFill>
              <a:srgbClr val="0070C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83518" tIns="83518" rIns="83518" bIns="8351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dirty="0" smtClean="0"/>
                <a:t>Data ready for </a:t>
              </a:r>
              <a:r>
                <a:rPr lang="en-US" sz="1400" kern="1200" dirty="0" err="1" smtClean="0"/>
                <a:t>spatio</a:t>
              </a:r>
              <a:r>
                <a:rPr lang="en-US" sz="1400" kern="1200" dirty="0" smtClean="0"/>
                <a:t>-temporal analysis</a:t>
              </a:r>
              <a:endParaRPr lang="el-GR" sz="1400" kern="1200" dirty="0"/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944" t="20229" r="42660" b="22024"/>
          <a:stretch>
            <a:fillRect/>
          </a:stretch>
        </p:blipFill>
        <p:spPr bwMode="auto">
          <a:xfrm>
            <a:off x="0" y="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/>
          <p:nvPr/>
        </p:nvGrpSpPr>
        <p:grpSpPr>
          <a:xfrm>
            <a:off x="0" y="5334001"/>
            <a:ext cx="9144000" cy="1524000"/>
            <a:chOff x="228600" y="5569594"/>
            <a:chExt cx="8686800" cy="1059807"/>
          </a:xfrm>
          <a:solidFill>
            <a:schemeClr val="accent6"/>
          </a:solidFill>
        </p:grpSpPr>
        <p:sp>
          <p:nvSpPr>
            <p:cNvPr id="8" name="Subtitle 2"/>
            <p:cNvSpPr txBox="1">
              <a:spLocks/>
            </p:cNvSpPr>
            <p:nvPr/>
          </p:nvSpPr>
          <p:spPr>
            <a:xfrm>
              <a:off x="228600" y="5783670"/>
              <a:ext cx="8686800" cy="845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Conference Smart Statistics4Smart Cities </a:t>
              </a:r>
              <a:b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</a:b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5-6 October, Kalamata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9" name="Picture 8" descr="Log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9256" y="5569594"/>
              <a:ext cx="1162202" cy="10598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0" y="5334001"/>
            <a:ext cx="9144000" cy="1524000"/>
            <a:chOff x="228600" y="5569594"/>
            <a:chExt cx="8686800" cy="1059807"/>
          </a:xfrm>
          <a:solidFill>
            <a:schemeClr val="accent6"/>
          </a:solidFill>
        </p:grpSpPr>
        <p:sp>
          <p:nvSpPr>
            <p:cNvPr id="8" name="Subtitle 2"/>
            <p:cNvSpPr txBox="1">
              <a:spLocks/>
            </p:cNvSpPr>
            <p:nvPr/>
          </p:nvSpPr>
          <p:spPr>
            <a:xfrm>
              <a:off x="228600" y="5783670"/>
              <a:ext cx="8686800" cy="8457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Conference Smart Statistics4Smart Cities </a:t>
              </a:r>
              <a:b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</a:br>
              <a:r>
                <a:rPr lang="en-US" sz="1600" b="1" dirty="0" smtClean="0">
                  <a:solidFill>
                    <a:schemeClr val="accent5">
                      <a:lumMod val="50000"/>
                    </a:schemeClr>
                  </a:solidFill>
                  <a:latin typeface="+mj-lt"/>
                  <a:ea typeface="+mj-ea"/>
                  <a:cs typeface="+mj-cs"/>
                </a:rPr>
                <a:t>5-6 October, Kalamata</a:t>
              </a:r>
              <a:endParaRPr lang="en-US" sz="16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9" name="Picture 8" descr="Log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9256" y="5569594"/>
              <a:ext cx="1162202" cy="10598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pic>
      </p:grpSp>
      <p:pic>
        <p:nvPicPr>
          <p:cNvPr id="3" name="SS4SC AIS data 5 10 2018_Larg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190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5986</TotalTime>
  <Words>860</Words>
  <Application>Microsoft Office PowerPoint</Application>
  <PresentationFormat>On-screen Show (4:3)</PresentationFormat>
  <Paragraphs>132</Paragraphs>
  <Slides>19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Θέμα του Office</vt:lpstr>
      <vt:lpstr>Slide 1</vt:lpstr>
      <vt:lpstr>Overview</vt:lpstr>
      <vt:lpstr>Introduction</vt:lpstr>
      <vt:lpstr>Slide 4</vt:lpstr>
      <vt:lpstr>Automatic Identification System (AIS) </vt:lpstr>
      <vt:lpstr>Slide 6</vt:lpstr>
      <vt:lpstr>Define ship’s journey </vt:lpstr>
      <vt:lpstr>Slide 8</vt:lpstr>
      <vt:lpstr>Slide 9</vt:lpstr>
      <vt:lpstr>Visualization (2/3)</vt:lpstr>
      <vt:lpstr>Visualization (3/3)</vt:lpstr>
      <vt:lpstr>Slide 12</vt:lpstr>
      <vt:lpstr>Slide 13</vt:lpstr>
      <vt:lpstr>AIS meets IoT (1/2)</vt:lpstr>
      <vt:lpstr>AIS meets IoT (2/2)</vt:lpstr>
      <vt:lpstr>Slide 16</vt:lpstr>
      <vt:lpstr>Next Steps</vt:lpstr>
      <vt:lpstr>Tracking ships using AIS data – An example in area of Kalamata </vt:lpstr>
      <vt:lpstr>References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user_2</dc:creator>
  <cp:lastModifiedBy>elenibis</cp:lastModifiedBy>
  <cp:revision>943</cp:revision>
  <dcterms:created xsi:type="dcterms:W3CDTF">2018-07-24T12:55:48Z</dcterms:created>
  <dcterms:modified xsi:type="dcterms:W3CDTF">2018-10-23T09:27:55Z</dcterms:modified>
</cp:coreProperties>
</file>